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5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50.xml" ContentType="application/vnd.openxmlformats-officedocument.presentationml.tags+xml"/>
  <Override PartName="/ppt/notesSlides/notesSlide5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51.xml" ContentType="application/vnd.openxmlformats-officedocument.presentationml.tags+xml"/>
  <Override PartName="/ppt/notesSlides/notesSlide5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2.xml" ContentType="application/vnd.openxmlformats-officedocument.presentationml.tags+xml"/>
  <Override PartName="/ppt/notesSlides/notesSlide53.xml" ContentType="application/vnd.openxmlformats-officedocument.presentationml.notesSlide+xml"/>
  <Override PartName="/ppt/tags/tag53.xml" ContentType="application/vnd.openxmlformats-officedocument.presentationml.tags+xml"/>
  <Override PartName="/ppt/notesSlides/notesSlide54.xml" ContentType="application/vnd.openxmlformats-officedocument.presentationml.notesSlide+xml"/>
  <Override PartName="/ppt/tags/tag54.xml" ContentType="application/vnd.openxmlformats-officedocument.presentationml.tags+xml"/>
  <Override PartName="/ppt/notesSlides/notesSlide55.xml" ContentType="application/vnd.openxmlformats-officedocument.presentationml.notesSlide+xml"/>
  <Override PartName="/ppt/tags/tag55.xml" ContentType="application/vnd.openxmlformats-officedocument.presentationml.tags+xml"/>
  <Override PartName="/ppt/notesSlides/notesSlide56.xml" ContentType="application/vnd.openxmlformats-officedocument.presentationml.notesSlide+xml"/>
  <Override PartName="/ppt/tags/tag56.xml" ContentType="application/vnd.openxmlformats-officedocument.presentationml.tags+xml"/>
  <Override PartName="/ppt/notesSlides/notesSlide57.xml" ContentType="application/vnd.openxmlformats-officedocument.presentationml.notesSlide+xml"/>
  <Override PartName="/ppt/tags/tag57.xml" ContentType="application/vnd.openxmlformats-officedocument.presentationml.tags+xml"/>
  <Override PartName="/ppt/notesSlides/notesSlide58.xml" ContentType="application/vnd.openxmlformats-officedocument.presentationml.notesSlide+xml"/>
  <Override PartName="/ppt/tags/tag58.xml" ContentType="application/vnd.openxmlformats-officedocument.presentationml.tags+xml"/>
  <Override PartName="/ppt/notesSlides/notesSlide59.xml" ContentType="application/vnd.openxmlformats-officedocument.presentationml.notesSlide+xml"/>
  <Override PartName="/ppt/tags/tag59.xml" ContentType="application/vnd.openxmlformats-officedocument.presentationml.tags+xml"/>
  <Override PartName="/ppt/notesSlides/notesSlide60.xml" ContentType="application/vnd.openxmlformats-officedocument.presentationml.notesSlide+xml"/>
  <Override PartName="/ppt/tags/tag60.xml" ContentType="application/vnd.openxmlformats-officedocument.presentationml.tags+xml"/>
  <Override PartName="/ppt/notesSlides/notesSlide61.xml" ContentType="application/vnd.openxmlformats-officedocument.presentationml.notesSlide+xml"/>
  <Override PartName="/ppt/tags/tag61.xml" ContentType="application/vnd.openxmlformats-officedocument.presentationml.tags+xml"/>
  <Override PartName="/ppt/notesSlides/notesSlide6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62.xml" ContentType="application/vnd.openxmlformats-officedocument.presentationml.tags+xml"/>
  <Override PartName="/ppt/notesSlides/notesSlide63.xml" ContentType="application/vnd.openxmlformats-officedocument.presentationml.notesSlide+xml"/>
  <Override PartName="/ppt/tags/tag63.xml" ContentType="application/vnd.openxmlformats-officedocument.presentationml.tags+xml"/>
  <Override PartName="/ppt/notesSlides/notesSlide64.xml" ContentType="application/vnd.openxmlformats-officedocument.presentationml.notesSlide+xml"/>
  <Override PartName="/ppt/tags/tag64.xml" ContentType="application/vnd.openxmlformats-officedocument.presentationml.tags+xml"/>
  <Override PartName="/ppt/notesSlides/notesSlide65.xml" ContentType="application/vnd.openxmlformats-officedocument.presentationml.notesSlide+xml"/>
  <Override PartName="/ppt/tags/tag65.xml" ContentType="application/vnd.openxmlformats-officedocument.presentationml.tags+xml"/>
  <Override PartName="/ppt/notesSlides/notesSlide6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6.xml" ContentType="application/vnd.openxmlformats-officedocument.presentationml.tags+xml"/>
  <Override PartName="/ppt/notesSlides/notesSlide67.xml" ContentType="application/vnd.openxmlformats-officedocument.presentationml.notesSlide+xml"/>
  <Override PartName="/ppt/tags/tag67.xml" ContentType="application/vnd.openxmlformats-officedocument.presentationml.tags+xml"/>
  <Override PartName="/ppt/notesSlides/notesSlide68.xml" ContentType="application/vnd.openxmlformats-officedocument.presentationml.notesSlide+xml"/>
  <Override PartName="/ppt/tags/tag68.xml" ContentType="application/vnd.openxmlformats-officedocument.presentationml.tags+xml"/>
  <Override PartName="/ppt/notesSlides/notesSlide69.xml" ContentType="application/vnd.openxmlformats-officedocument.presentationml.notesSlide+xml"/>
  <Override PartName="/ppt/tags/tag69.xml" ContentType="application/vnd.openxmlformats-officedocument.presentationml.tags+xml"/>
  <Override PartName="/ppt/notesSlides/notesSlide70.xml" ContentType="application/vnd.openxmlformats-officedocument.presentationml.notesSlide+xml"/>
  <Override PartName="/ppt/tags/tag70.xml" ContentType="application/vnd.openxmlformats-officedocument.presentationml.tags+xml"/>
  <Override PartName="/ppt/notesSlides/notesSlide71.xml" ContentType="application/vnd.openxmlformats-officedocument.presentationml.notesSlide+xml"/>
  <Override PartName="/ppt/tags/tag71.xml" ContentType="application/vnd.openxmlformats-officedocument.presentationml.tags+xml"/>
  <Override PartName="/ppt/notesSlides/notesSlide72.xml" ContentType="application/vnd.openxmlformats-officedocument.presentationml.notesSlide+xml"/>
  <Override PartName="/ppt/tags/tag72.xml" ContentType="application/vnd.openxmlformats-officedocument.presentationml.tags+xml"/>
  <Override PartName="/ppt/notesSlides/notesSlide73.xml" ContentType="application/vnd.openxmlformats-officedocument.presentationml.notesSlide+xml"/>
  <Override PartName="/ppt/tags/tag73.xml" ContentType="application/vnd.openxmlformats-officedocument.presentationml.tags+xml"/>
  <Override PartName="/ppt/notesSlides/notesSlide74.xml" ContentType="application/vnd.openxmlformats-officedocument.presentationml.notesSlide+xml"/>
  <Override PartName="/ppt/tags/tag74.xml" ContentType="application/vnd.openxmlformats-officedocument.presentationml.tags+xml"/>
  <Override PartName="/ppt/notesSlides/notesSlide75.xml" ContentType="application/vnd.openxmlformats-officedocument.presentationml.notesSlide+xml"/>
  <Override PartName="/ppt/tags/tag75.xml" ContentType="application/vnd.openxmlformats-officedocument.presentationml.tags+xml"/>
  <Override PartName="/ppt/notesSlides/notesSlide76.xml" ContentType="application/vnd.openxmlformats-officedocument.presentationml.notesSlide+xml"/>
  <Override PartName="/ppt/tags/tag76.xml" ContentType="application/vnd.openxmlformats-officedocument.presentationml.tags+xml"/>
  <Override PartName="/ppt/notesSlides/notesSlide77.xml" ContentType="application/vnd.openxmlformats-officedocument.presentationml.notesSlide+xml"/>
  <Override PartName="/ppt/tags/tag77.xml" ContentType="application/vnd.openxmlformats-officedocument.presentationml.tags+xml"/>
  <Override PartName="/ppt/notesSlides/notesSlide78.xml" ContentType="application/vnd.openxmlformats-officedocument.presentationml.notesSlide+xml"/>
  <Override PartName="/ppt/tags/tag78.xml" ContentType="application/vnd.openxmlformats-officedocument.presentationml.tags+xml"/>
  <Override PartName="/ppt/notesSlides/notesSlide79.xml" ContentType="application/vnd.openxmlformats-officedocument.presentationml.notesSlide+xml"/>
  <Override PartName="/ppt/charts/chart11.xml" ContentType="application/vnd.openxmlformats-officedocument.drawingml.chart+xml"/>
  <Override PartName="/ppt/tags/tag79.xml" ContentType="application/vnd.openxmlformats-officedocument.presentationml.tags+xml"/>
  <Override PartName="/ppt/notesSlides/notesSlide80.xml" ContentType="application/vnd.openxmlformats-officedocument.presentationml.notesSlide+xml"/>
  <Override PartName="/ppt/tags/tag80.xml" ContentType="application/vnd.openxmlformats-officedocument.presentationml.tags+xml"/>
  <Override PartName="/ppt/notesSlides/notesSlide81.xml" ContentType="application/vnd.openxmlformats-officedocument.presentationml.notesSlide+xml"/>
  <Override PartName="/ppt/tags/tag81.xml" ContentType="application/vnd.openxmlformats-officedocument.presentationml.tags+xml"/>
  <Override PartName="/ppt/notesSlides/notesSlide82.xml" ContentType="application/vnd.openxmlformats-officedocument.presentationml.notesSlide+xml"/>
  <Override PartName="/ppt/tags/tag82.xml" ContentType="application/vnd.openxmlformats-officedocument.presentationml.tags+xml"/>
  <Override PartName="/ppt/notesSlides/notesSlide83.xml" ContentType="application/vnd.openxmlformats-officedocument.presentationml.notesSlide+xml"/>
  <Override PartName="/ppt/tags/tag83.xml" ContentType="application/vnd.openxmlformats-officedocument.presentationml.tags+xml"/>
  <Override PartName="/ppt/notesSlides/notesSlide84.xml" ContentType="application/vnd.openxmlformats-officedocument.presentationml.notesSlide+xml"/>
  <Override PartName="/ppt/tags/tag84.xml" ContentType="application/vnd.openxmlformats-officedocument.presentationml.tags+xml"/>
  <Override PartName="/ppt/notesSlides/notesSlide85.xml" ContentType="application/vnd.openxmlformats-officedocument.presentationml.notesSlide+xml"/>
  <Override PartName="/ppt/tags/tag85.xml" ContentType="application/vnd.openxmlformats-officedocument.presentationml.tags+xml"/>
  <Override PartName="/ppt/notesSlides/notesSlide86.xml" ContentType="application/vnd.openxmlformats-officedocument.presentationml.notesSlide+xml"/>
  <Override PartName="/ppt/tags/tag86.xml" ContentType="application/vnd.openxmlformats-officedocument.presentationml.tags+xml"/>
  <Override PartName="/ppt/notesSlides/notesSlide87.xml" ContentType="application/vnd.openxmlformats-officedocument.presentationml.notesSlide+xml"/>
  <Override PartName="/ppt/tags/tag87.xml" ContentType="application/vnd.openxmlformats-officedocument.presentationml.tags+xml"/>
  <Override PartName="/ppt/notesSlides/notesSlide88.xml" ContentType="application/vnd.openxmlformats-officedocument.presentationml.notesSlide+xml"/>
  <Override PartName="/ppt/tags/tag88.xml" ContentType="application/vnd.openxmlformats-officedocument.presentationml.tags+xml"/>
  <Override PartName="/ppt/notesSlides/notesSlide89.xml" ContentType="application/vnd.openxmlformats-officedocument.presentationml.notesSlide+xml"/>
  <Override PartName="/ppt/tags/tag89.xml" ContentType="application/vnd.openxmlformats-officedocument.presentationml.tags+xml"/>
  <Override PartName="/ppt/notesSlides/notesSlide90.xml" ContentType="application/vnd.openxmlformats-officedocument.presentationml.notesSlide+xml"/>
  <Override PartName="/ppt/tags/tag90.xml" ContentType="application/vnd.openxmlformats-officedocument.presentationml.tags+xml"/>
  <Override PartName="/ppt/notesSlides/notesSlide91.xml" ContentType="application/vnd.openxmlformats-officedocument.presentationml.notesSlide+xml"/>
  <Override PartName="/ppt/tags/tag91.xml" ContentType="application/vnd.openxmlformats-officedocument.presentationml.tags+xml"/>
  <Override PartName="/ppt/notesSlides/notesSlide92.xml" ContentType="application/vnd.openxmlformats-officedocument.presentationml.notesSlide+xml"/>
  <Override PartName="/ppt/tags/tag9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94"/>
  </p:notesMasterIdLst>
  <p:handoutMasterIdLst>
    <p:handoutMasterId r:id="rId95"/>
  </p:handoutMasterIdLst>
  <p:sldIdLst>
    <p:sldId id="256" r:id="rId2"/>
    <p:sldId id="258" r:id="rId3"/>
    <p:sldId id="420" r:id="rId4"/>
    <p:sldId id="383" r:id="rId5"/>
    <p:sldId id="308" r:id="rId6"/>
    <p:sldId id="309" r:id="rId7"/>
    <p:sldId id="307" r:id="rId8"/>
    <p:sldId id="387" r:id="rId9"/>
    <p:sldId id="413" r:id="rId10"/>
    <p:sldId id="414" r:id="rId11"/>
    <p:sldId id="415" r:id="rId12"/>
    <p:sldId id="416" r:id="rId13"/>
    <p:sldId id="417" r:id="rId14"/>
    <p:sldId id="418" r:id="rId15"/>
    <p:sldId id="259" r:id="rId16"/>
    <p:sldId id="296" r:id="rId17"/>
    <p:sldId id="380" r:id="rId18"/>
    <p:sldId id="318" r:id="rId19"/>
    <p:sldId id="370" r:id="rId20"/>
    <p:sldId id="371" r:id="rId21"/>
    <p:sldId id="372" r:id="rId22"/>
    <p:sldId id="388" r:id="rId23"/>
    <p:sldId id="321" r:id="rId24"/>
    <p:sldId id="320" r:id="rId25"/>
    <p:sldId id="405" r:id="rId26"/>
    <p:sldId id="404" r:id="rId27"/>
    <p:sldId id="325" r:id="rId28"/>
    <p:sldId id="312" r:id="rId29"/>
    <p:sldId id="381" r:id="rId30"/>
    <p:sldId id="327" r:id="rId31"/>
    <p:sldId id="328" r:id="rId32"/>
    <p:sldId id="374" r:id="rId33"/>
    <p:sldId id="377" r:id="rId34"/>
    <p:sldId id="329" r:id="rId35"/>
    <p:sldId id="332" r:id="rId36"/>
    <p:sldId id="331" r:id="rId37"/>
    <p:sldId id="408" r:id="rId38"/>
    <p:sldId id="407" r:id="rId39"/>
    <p:sldId id="333" r:id="rId40"/>
    <p:sldId id="313" r:id="rId41"/>
    <p:sldId id="393" r:id="rId42"/>
    <p:sldId id="336" r:id="rId43"/>
    <p:sldId id="337" r:id="rId44"/>
    <p:sldId id="338" r:id="rId45"/>
    <p:sldId id="403" r:id="rId46"/>
    <p:sldId id="340" r:id="rId47"/>
    <p:sldId id="341" r:id="rId48"/>
    <p:sldId id="401" r:id="rId49"/>
    <p:sldId id="402" r:id="rId50"/>
    <p:sldId id="343" r:id="rId51"/>
    <p:sldId id="399" r:id="rId52"/>
    <p:sldId id="342" r:id="rId53"/>
    <p:sldId id="345" r:id="rId54"/>
    <p:sldId id="344" r:id="rId55"/>
    <p:sldId id="314" r:id="rId56"/>
    <p:sldId id="411" r:id="rId57"/>
    <p:sldId id="412" r:id="rId58"/>
    <p:sldId id="394" r:id="rId59"/>
    <p:sldId id="347" r:id="rId60"/>
    <p:sldId id="348" r:id="rId61"/>
    <p:sldId id="378" r:id="rId62"/>
    <p:sldId id="350" r:id="rId63"/>
    <p:sldId id="315" r:id="rId64"/>
    <p:sldId id="352" r:id="rId65"/>
    <p:sldId id="354" r:id="rId66"/>
    <p:sldId id="355" r:id="rId67"/>
    <p:sldId id="356" r:id="rId68"/>
    <p:sldId id="316" r:id="rId69"/>
    <p:sldId id="359" r:id="rId70"/>
    <p:sldId id="360" r:id="rId71"/>
    <p:sldId id="395" r:id="rId72"/>
    <p:sldId id="398" r:id="rId73"/>
    <p:sldId id="396" r:id="rId74"/>
    <p:sldId id="361" r:id="rId75"/>
    <p:sldId id="382" r:id="rId76"/>
    <p:sldId id="376" r:id="rId77"/>
    <p:sldId id="362" r:id="rId78"/>
    <p:sldId id="375" r:id="rId79"/>
    <p:sldId id="363" r:id="rId80"/>
    <p:sldId id="317" r:id="rId81"/>
    <p:sldId id="365" r:id="rId82"/>
    <p:sldId id="366" r:id="rId83"/>
    <p:sldId id="385" r:id="rId84"/>
    <p:sldId id="367" r:id="rId85"/>
    <p:sldId id="368" r:id="rId86"/>
    <p:sldId id="369" r:id="rId87"/>
    <p:sldId id="384" r:id="rId88"/>
    <p:sldId id="421" r:id="rId89"/>
    <p:sldId id="305" r:id="rId90"/>
    <p:sldId id="306" r:id="rId91"/>
    <p:sldId id="419" r:id="rId92"/>
    <p:sldId id="311" r:id="rId93"/>
  </p:sldIdLst>
  <p:sldSz cx="9144000" cy="6858000" type="screen4x3"/>
  <p:notesSz cx="7010400" cy="93964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E32"/>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28" autoAdjust="0"/>
    <p:restoredTop sz="78582" autoAdjust="0"/>
  </p:normalViewPr>
  <p:slideViewPr>
    <p:cSldViewPr snapToGrid="0">
      <p:cViewPr varScale="1">
        <p:scale>
          <a:sx n="62" d="100"/>
          <a:sy n="62" d="100"/>
        </p:scale>
        <p:origin x="1205" y="5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epscloud-my.sharepoint.com/personal/06521_apps_everettsd_org/Documents/2016-2017%20CHS%20Admin/SIP%20and%20SOSR%20Planning/chemistry%20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pscloud-my.sharepoint.com/personal/06521_apps_everettsd_org/Documents/2016-2017%20CHS%20Admin/SIP%20and%20SOSR%20Planning/chemistry%20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06521\AppData\Local\Microsoft\Windows\Temporary%20Internet%20Files\Content.Outlook\NY670OI8\Unit%201%20S%20and%20S%20pre%20post%20comparis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epscloud-my.sharepoint.com/personal/06521_apps_everettsd_org/Documents/2016-2017%20CHS%20Admin/SIP%20and%20SOSR%20Planning/Biology%20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epscloud-my.sharepoint.com/personal/06521_apps_everettsd_org/Documents/2016-2017%20CHS%20Admin/SIP%20and%20SOSR%20Planning/Biology%20cha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Algebra I Grade Distribution 2014-15 through Present</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F</c:v>
                </c:pt>
              </c:strCache>
            </c:strRef>
          </c:tx>
          <c:spPr>
            <a:solidFill>
              <a:srgbClr val="FF0000"/>
            </a:solidFill>
            <a:ln>
              <a:solidFill>
                <a:sysClr val="windowText" lastClr="00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2014-15 S1</c:v>
                </c:pt>
                <c:pt idx="1">
                  <c:v>2014-15 S2</c:v>
                </c:pt>
                <c:pt idx="2">
                  <c:v>2015-16 S1</c:v>
                </c:pt>
                <c:pt idx="3">
                  <c:v>2015-16 S2</c:v>
                </c:pt>
                <c:pt idx="4">
                  <c:v>2016-17 S1</c:v>
                </c:pt>
              </c:strCache>
            </c:strRef>
          </c:cat>
          <c:val>
            <c:numRef>
              <c:f>Sheet1!$B$2:$F$2</c:f>
              <c:numCache>
                <c:formatCode>General</c:formatCode>
                <c:ptCount val="5"/>
                <c:pt idx="0">
                  <c:v>21</c:v>
                </c:pt>
                <c:pt idx="1">
                  <c:v>27</c:v>
                </c:pt>
                <c:pt idx="2">
                  <c:v>23</c:v>
                </c:pt>
                <c:pt idx="3">
                  <c:v>29</c:v>
                </c:pt>
                <c:pt idx="4">
                  <c:v>20</c:v>
                </c:pt>
              </c:numCache>
            </c:numRef>
          </c:val>
          <c:extLst>
            <c:ext xmlns:c16="http://schemas.microsoft.com/office/drawing/2014/chart" uri="{C3380CC4-5D6E-409C-BE32-E72D297353CC}">
              <c16:uniqueId val="{00000000-8B5D-4FAE-84E8-DA9753B4CE55}"/>
            </c:ext>
          </c:extLst>
        </c:ser>
        <c:ser>
          <c:idx val="1"/>
          <c:order val="1"/>
          <c:tx>
            <c:strRef>
              <c:f>Sheet1!$A$3</c:f>
              <c:strCache>
                <c:ptCount val="1"/>
                <c:pt idx="0">
                  <c:v>D</c:v>
                </c:pt>
              </c:strCache>
            </c:strRef>
          </c:tx>
          <c:spPr>
            <a:solidFill>
              <a:srgbClr val="FFC000"/>
            </a:solidFill>
            <a:ln>
              <a:solidFill>
                <a:sysClr val="windowText" lastClr="00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2014-15 S1</c:v>
                </c:pt>
                <c:pt idx="1">
                  <c:v>2014-15 S2</c:v>
                </c:pt>
                <c:pt idx="2">
                  <c:v>2015-16 S1</c:v>
                </c:pt>
                <c:pt idx="3">
                  <c:v>2015-16 S2</c:v>
                </c:pt>
                <c:pt idx="4">
                  <c:v>2016-17 S1</c:v>
                </c:pt>
              </c:strCache>
            </c:strRef>
          </c:cat>
          <c:val>
            <c:numRef>
              <c:f>Sheet1!$B$3:$F$3</c:f>
              <c:numCache>
                <c:formatCode>General</c:formatCode>
                <c:ptCount val="5"/>
                <c:pt idx="0">
                  <c:v>16</c:v>
                </c:pt>
                <c:pt idx="1">
                  <c:v>21</c:v>
                </c:pt>
                <c:pt idx="2">
                  <c:v>18</c:v>
                </c:pt>
                <c:pt idx="3">
                  <c:v>17</c:v>
                </c:pt>
                <c:pt idx="4">
                  <c:v>12</c:v>
                </c:pt>
              </c:numCache>
            </c:numRef>
          </c:val>
          <c:extLst>
            <c:ext xmlns:c16="http://schemas.microsoft.com/office/drawing/2014/chart" uri="{C3380CC4-5D6E-409C-BE32-E72D297353CC}">
              <c16:uniqueId val="{00000001-8B5D-4FAE-84E8-DA9753B4CE55}"/>
            </c:ext>
          </c:extLst>
        </c:ser>
        <c:ser>
          <c:idx val="2"/>
          <c:order val="2"/>
          <c:tx>
            <c:strRef>
              <c:f>Sheet1!$A$4</c:f>
              <c:strCache>
                <c:ptCount val="1"/>
                <c:pt idx="0">
                  <c:v>C</c:v>
                </c:pt>
              </c:strCache>
            </c:strRef>
          </c:tx>
          <c:spPr>
            <a:solidFill>
              <a:srgbClr val="FFFF00"/>
            </a:solidFill>
            <a:ln>
              <a:solidFill>
                <a:sysClr val="windowText" lastClr="00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2014-15 S1</c:v>
                </c:pt>
                <c:pt idx="1">
                  <c:v>2014-15 S2</c:v>
                </c:pt>
                <c:pt idx="2">
                  <c:v>2015-16 S1</c:v>
                </c:pt>
                <c:pt idx="3">
                  <c:v>2015-16 S2</c:v>
                </c:pt>
                <c:pt idx="4">
                  <c:v>2016-17 S1</c:v>
                </c:pt>
              </c:strCache>
            </c:strRef>
          </c:cat>
          <c:val>
            <c:numRef>
              <c:f>Sheet1!$B$4:$F$4</c:f>
              <c:numCache>
                <c:formatCode>General</c:formatCode>
                <c:ptCount val="5"/>
                <c:pt idx="0">
                  <c:v>22</c:v>
                </c:pt>
                <c:pt idx="1">
                  <c:v>18</c:v>
                </c:pt>
                <c:pt idx="2">
                  <c:v>16</c:v>
                </c:pt>
                <c:pt idx="3">
                  <c:v>15</c:v>
                </c:pt>
                <c:pt idx="4">
                  <c:v>19</c:v>
                </c:pt>
              </c:numCache>
            </c:numRef>
          </c:val>
          <c:extLst>
            <c:ext xmlns:c16="http://schemas.microsoft.com/office/drawing/2014/chart" uri="{C3380CC4-5D6E-409C-BE32-E72D297353CC}">
              <c16:uniqueId val="{00000002-8B5D-4FAE-84E8-DA9753B4CE55}"/>
            </c:ext>
          </c:extLst>
        </c:ser>
        <c:ser>
          <c:idx val="3"/>
          <c:order val="3"/>
          <c:tx>
            <c:strRef>
              <c:f>Sheet1!$A$5</c:f>
              <c:strCache>
                <c:ptCount val="1"/>
                <c:pt idx="0">
                  <c:v>B</c:v>
                </c:pt>
              </c:strCache>
            </c:strRef>
          </c:tx>
          <c:spPr>
            <a:solidFill>
              <a:srgbClr val="92D050"/>
            </a:solidFill>
            <a:ln>
              <a:solidFill>
                <a:sysClr val="windowText" lastClr="00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2014-15 S1</c:v>
                </c:pt>
                <c:pt idx="1">
                  <c:v>2014-15 S2</c:v>
                </c:pt>
                <c:pt idx="2">
                  <c:v>2015-16 S1</c:v>
                </c:pt>
                <c:pt idx="3">
                  <c:v>2015-16 S2</c:v>
                </c:pt>
                <c:pt idx="4">
                  <c:v>2016-17 S1</c:v>
                </c:pt>
              </c:strCache>
            </c:strRef>
          </c:cat>
          <c:val>
            <c:numRef>
              <c:f>Sheet1!$B$5:$F$5</c:f>
              <c:numCache>
                <c:formatCode>General</c:formatCode>
                <c:ptCount val="5"/>
                <c:pt idx="0">
                  <c:v>22</c:v>
                </c:pt>
                <c:pt idx="1">
                  <c:v>20</c:v>
                </c:pt>
                <c:pt idx="2">
                  <c:v>15</c:v>
                </c:pt>
                <c:pt idx="3">
                  <c:v>14</c:v>
                </c:pt>
                <c:pt idx="4">
                  <c:v>21</c:v>
                </c:pt>
              </c:numCache>
            </c:numRef>
          </c:val>
          <c:extLst>
            <c:ext xmlns:c16="http://schemas.microsoft.com/office/drawing/2014/chart" uri="{C3380CC4-5D6E-409C-BE32-E72D297353CC}">
              <c16:uniqueId val="{00000003-8B5D-4FAE-84E8-DA9753B4CE55}"/>
            </c:ext>
          </c:extLst>
        </c:ser>
        <c:ser>
          <c:idx val="4"/>
          <c:order val="4"/>
          <c:tx>
            <c:strRef>
              <c:f>Sheet1!$A$6</c:f>
              <c:strCache>
                <c:ptCount val="1"/>
                <c:pt idx="0">
                  <c:v>A</c:v>
                </c:pt>
              </c:strCache>
            </c:strRef>
          </c:tx>
          <c:spPr>
            <a:solidFill>
              <a:srgbClr val="00B050"/>
            </a:solidFill>
            <a:ln>
              <a:solidFill>
                <a:sysClr val="windowText" lastClr="00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2014-15 S1</c:v>
                </c:pt>
                <c:pt idx="1">
                  <c:v>2014-15 S2</c:v>
                </c:pt>
                <c:pt idx="2">
                  <c:v>2015-16 S1</c:v>
                </c:pt>
                <c:pt idx="3">
                  <c:v>2015-16 S2</c:v>
                </c:pt>
                <c:pt idx="4">
                  <c:v>2016-17 S1</c:v>
                </c:pt>
              </c:strCache>
            </c:strRef>
          </c:cat>
          <c:val>
            <c:numRef>
              <c:f>Sheet1!$B$6:$F$6</c:f>
              <c:numCache>
                <c:formatCode>General</c:formatCode>
                <c:ptCount val="5"/>
                <c:pt idx="0">
                  <c:v>19</c:v>
                </c:pt>
                <c:pt idx="1">
                  <c:v>14</c:v>
                </c:pt>
                <c:pt idx="2">
                  <c:v>28</c:v>
                </c:pt>
                <c:pt idx="3">
                  <c:v>25</c:v>
                </c:pt>
                <c:pt idx="4">
                  <c:v>28</c:v>
                </c:pt>
              </c:numCache>
            </c:numRef>
          </c:val>
          <c:extLst>
            <c:ext xmlns:c16="http://schemas.microsoft.com/office/drawing/2014/chart" uri="{C3380CC4-5D6E-409C-BE32-E72D297353CC}">
              <c16:uniqueId val="{00000004-8B5D-4FAE-84E8-DA9753B4CE55}"/>
            </c:ext>
          </c:extLst>
        </c:ser>
        <c:dLbls>
          <c:dLblPos val="ctr"/>
          <c:showLegendKey val="0"/>
          <c:showVal val="1"/>
          <c:showCatName val="0"/>
          <c:showSerName val="0"/>
          <c:showPercent val="0"/>
          <c:showBubbleSize val="0"/>
        </c:dLbls>
        <c:gapWidth val="150"/>
        <c:overlap val="100"/>
        <c:axId val="-766628592"/>
        <c:axId val="-766618800"/>
      </c:barChart>
      <c:catAx>
        <c:axId val="-7666285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6618800"/>
        <c:crosses val="autoZero"/>
        <c:auto val="1"/>
        <c:lblAlgn val="ctr"/>
        <c:lblOffset val="100"/>
        <c:noMultiLvlLbl val="0"/>
      </c:catAx>
      <c:valAx>
        <c:axId val="-76661880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6628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A/F</a:t>
            </a:r>
            <a:r>
              <a:rPr lang="en-US" baseline="0"/>
              <a:t> Distribution by race/ethnicty, overall student body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'[MTSS DEC WORKSHEET.xlsx]Sheet1'!$C$3</c:f>
              <c:strCache>
                <c:ptCount val="1"/>
                <c:pt idx="0">
                  <c:v>As</c:v>
                </c:pt>
              </c:strCache>
            </c:strRef>
          </c:tx>
          <c:spPr>
            <a:solidFill>
              <a:schemeClr val="accent1"/>
            </a:solidFill>
            <a:ln>
              <a:noFill/>
            </a:ln>
            <a:effectLst/>
            <a:sp3d/>
          </c:spPr>
          <c:invertIfNegative val="0"/>
          <c:cat>
            <c:strRef>
              <c:f>'[MTSS DEC WORKSHEET.xlsx]Sheet1'!$B$4:$B$10</c:f>
              <c:strCache>
                <c:ptCount val="7"/>
                <c:pt idx="0">
                  <c:v>American Indian or Alaskan Native</c:v>
                </c:pt>
                <c:pt idx="1">
                  <c:v>Asian</c:v>
                </c:pt>
                <c:pt idx="2">
                  <c:v>Black or African American</c:v>
                </c:pt>
                <c:pt idx="3">
                  <c:v>Hispanic or Latino</c:v>
                </c:pt>
                <c:pt idx="4">
                  <c:v>Native Hawaiian or Other Pacific Islander</c:v>
                </c:pt>
                <c:pt idx="5">
                  <c:v>Two or More Races</c:v>
                </c:pt>
                <c:pt idx="6">
                  <c:v>White</c:v>
                </c:pt>
              </c:strCache>
            </c:strRef>
          </c:cat>
          <c:val>
            <c:numRef>
              <c:f>'[MTSS DEC WORKSHEET.xlsx]Sheet1'!$C$4:$C$10</c:f>
              <c:numCache>
                <c:formatCode>General</c:formatCode>
                <c:ptCount val="7"/>
                <c:pt idx="0">
                  <c:v>23</c:v>
                </c:pt>
                <c:pt idx="1">
                  <c:v>622</c:v>
                </c:pt>
                <c:pt idx="2">
                  <c:v>118</c:v>
                </c:pt>
                <c:pt idx="3">
                  <c:v>516</c:v>
                </c:pt>
                <c:pt idx="4">
                  <c:v>39</c:v>
                </c:pt>
                <c:pt idx="5">
                  <c:v>178</c:v>
                </c:pt>
                <c:pt idx="6">
                  <c:v>1834</c:v>
                </c:pt>
              </c:numCache>
            </c:numRef>
          </c:val>
          <c:extLst>
            <c:ext xmlns:c16="http://schemas.microsoft.com/office/drawing/2014/chart" uri="{C3380CC4-5D6E-409C-BE32-E72D297353CC}">
              <c16:uniqueId val="{00000000-438D-4BA9-95F8-F47A65257C80}"/>
            </c:ext>
          </c:extLst>
        </c:ser>
        <c:ser>
          <c:idx val="1"/>
          <c:order val="1"/>
          <c:tx>
            <c:strRef>
              <c:f>'[MTSS DEC WORKSHEET.xlsx]Sheet1'!$D$3</c:f>
              <c:strCache>
                <c:ptCount val="1"/>
                <c:pt idx="0">
                  <c:v>Fs</c:v>
                </c:pt>
              </c:strCache>
            </c:strRef>
          </c:tx>
          <c:spPr>
            <a:solidFill>
              <a:schemeClr val="accent2"/>
            </a:solidFill>
            <a:ln>
              <a:noFill/>
            </a:ln>
            <a:effectLst/>
            <a:sp3d/>
          </c:spPr>
          <c:invertIfNegative val="0"/>
          <c:cat>
            <c:strRef>
              <c:f>'[MTSS DEC WORKSHEET.xlsx]Sheet1'!$B$4:$B$10</c:f>
              <c:strCache>
                <c:ptCount val="7"/>
                <c:pt idx="0">
                  <c:v>American Indian or Alaskan Native</c:v>
                </c:pt>
                <c:pt idx="1">
                  <c:v>Asian</c:v>
                </c:pt>
                <c:pt idx="2">
                  <c:v>Black or African American</c:v>
                </c:pt>
                <c:pt idx="3">
                  <c:v>Hispanic or Latino</c:v>
                </c:pt>
                <c:pt idx="4">
                  <c:v>Native Hawaiian or Other Pacific Islander</c:v>
                </c:pt>
                <c:pt idx="5">
                  <c:v>Two or More Races</c:v>
                </c:pt>
                <c:pt idx="6">
                  <c:v>White</c:v>
                </c:pt>
              </c:strCache>
            </c:strRef>
          </c:cat>
          <c:val>
            <c:numRef>
              <c:f>'[MTSS DEC WORKSHEET.xlsx]Sheet1'!$D$4:$D$10</c:f>
              <c:numCache>
                <c:formatCode>General</c:formatCode>
                <c:ptCount val="7"/>
                <c:pt idx="0">
                  <c:v>17</c:v>
                </c:pt>
                <c:pt idx="1">
                  <c:v>67</c:v>
                </c:pt>
                <c:pt idx="2">
                  <c:v>92</c:v>
                </c:pt>
                <c:pt idx="3">
                  <c:v>368</c:v>
                </c:pt>
                <c:pt idx="4">
                  <c:v>33</c:v>
                </c:pt>
                <c:pt idx="5">
                  <c:v>49</c:v>
                </c:pt>
                <c:pt idx="6">
                  <c:v>589</c:v>
                </c:pt>
              </c:numCache>
            </c:numRef>
          </c:val>
          <c:extLst>
            <c:ext xmlns:c16="http://schemas.microsoft.com/office/drawing/2014/chart" uri="{C3380CC4-5D6E-409C-BE32-E72D297353CC}">
              <c16:uniqueId val="{00000001-438D-4BA9-95F8-F47A65257C80}"/>
            </c:ext>
          </c:extLst>
        </c:ser>
        <c:dLbls>
          <c:showLegendKey val="0"/>
          <c:showVal val="0"/>
          <c:showCatName val="0"/>
          <c:showSerName val="0"/>
          <c:showPercent val="0"/>
          <c:showBubbleSize val="0"/>
        </c:dLbls>
        <c:gapWidth val="150"/>
        <c:shape val="box"/>
        <c:axId val="-759153632"/>
        <c:axId val="-761661776"/>
        <c:axId val="0"/>
      </c:bar3DChart>
      <c:catAx>
        <c:axId val="-7591536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661776"/>
        <c:crosses val="autoZero"/>
        <c:auto val="1"/>
        <c:lblAlgn val="ctr"/>
        <c:lblOffset val="100"/>
        <c:noMultiLvlLbl val="0"/>
      </c:catAx>
      <c:valAx>
        <c:axId val="-761661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9153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Discipline Coded</a:t>
            </a:r>
            <a:r>
              <a:rPr lang="en-US" baseline="0"/>
              <a:t> as "Disruptive"</a:t>
            </a:r>
            <a:endParaRPr lang="en-US"/>
          </a:p>
        </c:rich>
      </c:tx>
      <c:overlay val="0"/>
      <c:spPr>
        <a:noFill/>
        <a:ln w="25400">
          <a:noFill/>
        </a:ln>
      </c:spPr>
    </c:title>
    <c:autoTitleDeleted val="0"/>
    <c:plotArea>
      <c:layout/>
      <c:barChart>
        <c:barDir val="col"/>
        <c:grouping val="clustered"/>
        <c:varyColors val="0"/>
        <c:ser>
          <c:idx val="0"/>
          <c:order val="0"/>
          <c:tx>
            <c:strRef>
              <c:f>'Teacher Quality'!$A$7</c:f>
              <c:strCache>
                <c:ptCount val="1"/>
                <c:pt idx="0">
                  <c:v>2015-2016</c:v>
                </c:pt>
              </c:strCache>
            </c:strRef>
          </c:tx>
          <c:spPr>
            <a:gradFill rotWithShape="0">
              <a:gsLst>
                <a:gs pos="0">
                  <a:srgbClr val="9BC1FF"/>
                </a:gs>
                <a:gs pos="100000">
                  <a:srgbClr val="3F80CD"/>
                </a:gs>
              </a:gsLst>
              <a:lin ang="5400000"/>
            </a:gradFill>
            <a:ln w="25400">
              <a:noFill/>
            </a:ln>
            <a:effectLst>
              <a:outerShdw dist="35921" dir="2700000" algn="br">
                <a:srgbClr val="000000"/>
              </a:outerShdw>
            </a:effectLst>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'Teacher Quality'!$B$6:$G$6</c:f>
              <c:strCache>
                <c:ptCount val="6"/>
                <c:pt idx="0">
                  <c:v>Black</c:v>
                </c:pt>
                <c:pt idx="1">
                  <c:v>Latino</c:v>
                </c:pt>
                <c:pt idx="2">
                  <c:v>White</c:v>
                </c:pt>
                <c:pt idx="3">
                  <c:v>F/R</c:v>
                </c:pt>
                <c:pt idx="4">
                  <c:v>Sp.ED</c:v>
                </c:pt>
                <c:pt idx="5">
                  <c:v>Male</c:v>
                </c:pt>
              </c:strCache>
            </c:strRef>
          </c:cat>
          <c:val>
            <c:numRef>
              <c:f>'Teacher Quality'!$B$7:$G$7</c:f>
              <c:numCache>
                <c:formatCode>General</c:formatCode>
                <c:ptCount val="6"/>
                <c:pt idx="0">
                  <c:v>16</c:v>
                </c:pt>
                <c:pt idx="1">
                  <c:v>21</c:v>
                </c:pt>
                <c:pt idx="2">
                  <c:v>63</c:v>
                </c:pt>
                <c:pt idx="3">
                  <c:v>31</c:v>
                </c:pt>
                <c:pt idx="4">
                  <c:v>58</c:v>
                </c:pt>
                <c:pt idx="5">
                  <c:v>89</c:v>
                </c:pt>
              </c:numCache>
            </c:numRef>
          </c:val>
          <c:extLst>
            <c:ext xmlns:c16="http://schemas.microsoft.com/office/drawing/2014/chart" uri="{C3380CC4-5D6E-409C-BE32-E72D297353CC}">
              <c16:uniqueId val="{00000000-9711-4BAF-9586-80B3CB98F08D}"/>
            </c:ext>
          </c:extLst>
        </c:ser>
        <c:ser>
          <c:idx val="1"/>
          <c:order val="1"/>
          <c:tx>
            <c:strRef>
              <c:f>'Teacher Quality'!$A$8</c:f>
              <c:strCache>
                <c:ptCount val="1"/>
                <c:pt idx="0">
                  <c:v>2016-2017</c:v>
                </c:pt>
              </c:strCache>
            </c:strRef>
          </c:tx>
          <c:spPr>
            <a:gradFill rotWithShape="0">
              <a:gsLst>
                <a:gs pos="0">
                  <a:srgbClr val="FF9A99"/>
                </a:gs>
                <a:gs pos="100000">
                  <a:srgbClr val="D1403C"/>
                </a:gs>
              </a:gsLst>
              <a:lin ang="5400000"/>
            </a:gradFill>
            <a:ln w="25400">
              <a:noFill/>
            </a:ln>
            <a:effectLst>
              <a:outerShdw dist="35921" dir="2700000" algn="br">
                <a:srgbClr val="000000"/>
              </a:outerShdw>
            </a:effectLst>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'Teacher Quality'!$B$6:$G$6</c:f>
              <c:strCache>
                <c:ptCount val="6"/>
                <c:pt idx="0">
                  <c:v>Black</c:v>
                </c:pt>
                <c:pt idx="1">
                  <c:v>Latino</c:v>
                </c:pt>
                <c:pt idx="2">
                  <c:v>White</c:v>
                </c:pt>
                <c:pt idx="3">
                  <c:v>F/R</c:v>
                </c:pt>
                <c:pt idx="4">
                  <c:v>Sp.ED</c:v>
                </c:pt>
                <c:pt idx="5">
                  <c:v>Male</c:v>
                </c:pt>
              </c:strCache>
            </c:strRef>
          </c:cat>
          <c:val>
            <c:numRef>
              <c:f>'Teacher Quality'!$B$8:$G$8</c:f>
              <c:numCache>
                <c:formatCode>General</c:formatCode>
                <c:ptCount val="6"/>
                <c:pt idx="0">
                  <c:v>7</c:v>
                </c:pt>
                <c:pt idx="1">
                  <c:v>30</c:v>
                </c:pt>
                <c:pt idx="2">
                  <c:v>70</c:v>
                </c:pt>
                <c:pt idx="3">
                  <c:v>88</c:v>
                </c:pt>
                <c:pt idx="4">
                  <c:v>37</c:v>
                </c:pt>
                <c:pt idx="5">
                  <c:v>81</c:v>
                </c:pt>
              </c:numCache>
            </c:numRef>
          </c:val>
          <c:extLst>
            <c:ext xmlns:c16="http://schemas.microsoft.com/office/drawing/2014/chart" uri="{C3380CC4-5D6E-409C-BE32-E72D297353CC}">
              <c16:uniqueId val="{00000001-9711-4BAF-9586-80B3CB98F08D}"/>
            </c:ext>
          </c:extLst>
        </c:ser>
        <c:dLbls>
          <c:showLegendKey val="0"/>
          <c:showVal val="0"/>
          <c:showCatName val="0"/>
          <c:showSerName val="0"/>
          <c:showPercent val="0"/>
          <c:showBubbleSize val="0"/>
        </c:dLbls>
        <c:gapWidth val="150"/>
        <c:axId val="-762833120"/>
        <c:axId val="-762826864"/>
      </c:barChart>
      <c:catAx>
        <c:axId val="-762833120"/>
        <c:scaling>
          <c:orientation val="minMax"/>
        </c:scaling>
        <c:delete val="0"/>
        <c:axPos val="b"/>
        <c:title>
          <c:tx>
            <c:rich>
              <a:bodyPr/>
              <a:lstStyle/>
              <a:p>
                <a:pPr>
                  <a:defRPr sz="1200" b="1" i="0" u="none" strike="noStrike" baseline="0">
                    <a:solidFill>
                      <a:srgbClr val="000000"/>
                    </a:solidFill>
                    <a:latin typeface="Calibri"/>
                    <a:ea typeface="Calibri"/>
                    <a:cs typeface="Calibri"/>
                  </a:defRPr>
                </a:pPr>
                <a:r>
                  <a:rPr lang="en-US"/>
                  <a:t>Identifier</a:t>
                </a:r>
              </a:p>
            </c:rich>
          </c:tx>
          <c:overlay val="0"/>
          <c:spPr>
            <a:noFill/>
            <a:ln w="25400">
              <a:noFill/>
            </a:ln>
          </c:spPr>
        </c:title>
        <c:numFmt formatCode="General" sourceLinked="1"/>
        <c:majorTickMark val="out"/>
        <c:minorTickMark val="none"/>
        <c:tickLblPos val="nextTo"/>
        <c:spPr>
          <a:ln w="3175">
            <a:solidFill>
              <a:srgbClr val="808080"/>
            </a:solidFill>
            <a:prstDash val="solid"/>
          </a:ln>
        </c:spPr>
        <c:crossAx val="-762826864"/>
        <c:crosses val="autoZero"/>
        <c:auto val="1"/>
        <c:lblAlgn val="ctr"/>
        <c:lblOffset val="100"/>
        <c:noMultiLvlLbl val="0"/>
      </c:catAx>
      <c:valAx>
        <c:axId val="-762826864"/>
        <c:scaling>
          <c:orientation val="minMax"/>
          <c:max val="100"/>
        </c:scaling>
        <c:delete val="0"/>
        <c:axPos val="l"/>
        <c:majorGridlines>
          <c:spPr>
            <a:ln w="3175">
              <a:solidFill>
                <a:srgbClr val="808080"/>
              </a:solidFill>
              <a:prstDash val="solid"/>
            </a:ln>
          </c:spPr>
        </c:majorGridlines>
        <c:title>
          <c:tx>
            <c:rich>
              <a:bodyPr/>
              <a:lstStyle/>
              <a:p>
                <a:pPr>
                  <a:defRPr sz="1200" b="1" i="0" u="none" strike="noStrike" baseline="0">
                    <a:solidFill>
                      <a:srgbClr val="000000"/>
                    </a:solidFill>
                    <a:latin typeface="Calibri"/>
                    <a:ea typeface="Calibri"/>
                    <a:cs typeface="Calibri"/>
                  </a:defRPr>
                </a:pPr>
                <a:r>
                  <a:rPr lang="en-US"/>
                  <a:t>Percent</a:t>
                </a:r>
              </a:p>
            </c:rich>
          </c:tx>
          <c:overlay val="0"/>
          <c:spPr>
            <a:noFill/>
            <a:ln w="25400">
              <a:noFill/>
            </a:ln>
          </c:spPr>
        </c:title>
        <c:numFmt formatCode="General" sourceLinked="1"/>
        <c:majorTickMark val="out"/>
        <c:minorTickMark val="none"/>
        <c:tickLblPos val="nextTo"/>
        <c:spPr>
          <a:ln w="3175">
            <a:solidFill>
              <a:srgbClr val="808080"/>
            </a:solidFill>
            <a:prstDash val="solid"/>
          </a:ln>
        </c:spPr>
        <c:crossAx val="-762833120"/>
        <c:crosses val="autoZero"/>
        <c:crossBetween val="between"/>
      </c:valAx>
      <c:spPr>
        <a:solidFill>
          <a:srgbClr val="FFFFFF"/>
        </a:solidFill>
        <a:ln w="25400">
          <a:noFill/>
        </a:ln>
      </c:spPr>
    </c:plotArea>
    <c:legend>
      <c:legendPos val="r"/>
      <c:layout>
        <c:manualLayout>
          <c:xMode val="edge"/>
          <c:yMode val="edge"/>
          <c:x val="0.86600244736849796"/>
          <c:y val="0.152448657187994"/>
          <c:w val="0.119232770322314"/>
          <c:h val="0.464454976303318"/>
        </c:manualLayout>
      </c:layout>
      <c:overlay val="0"/>
      <c:spPr>
        <a:noFill/>
        <a:ln w="25400">
          <a:noFill/>
        </a:ln>
      </c:spPr>
      <c:txPr>
        <a:bodyPr/>
        <a:lstStyle/>
        <a:p>
          <a:pPr>
            <a:defRPr sz="1400"/>
          </a:pPr>
          <a:endParaRPr lang="en-US"/>
        </a:p>
      </c:txPr>
    </c:legend>
    <c:plotVisOnly val="1"/>
    <c:dispBlanksAs val="gap"/>
    <c:showDLblsOverMax val="0"/>
  </c:chart>
  <c:spPr>
    <a:solidFill>
      <a:srgbClr val="FFFFFF"/>
    </a:solidFill>
    <a:ln w="3175">
      <a:solidFill>
        <a:srgbClr val="808080"/>
      </a:solidFill>
      <a:prstDash val="solid"/>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Algebra I Grade Distribution in Equity Target Groupings 2015-16 S2</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F</c:v>
                </c:pt>
              </c:strCache>
            </c:strRef>
          </c:tx>
          <c:spPr>
            <a:solidFill>
              <a:srgbClr val="FF000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Sheet1!$N$1:$R$1</c:f>
              <c:strCache>
                <c:ptCount val="5"/>
                <c:pt idx="0">
                  <c:v>Black/African-American</c:v>
                </c:pt>
                <c:pt idx="1">
                  <c:v>Hispanic/Latino</c:v>
                </c:pt>
                <c:pt idx="2">
                  <c:v>Low SES</c:v>
                </c:pt>
                <c:pt idx="3">
                  <c:v>ELL</c:v>
                </c:pt>
                <c:pt idx="4">
                  <c:v>Males</c:v>
                </c:pt>
              </c:strCache>
            </c:strRef>
          </c:cat>
          <c:val>
            <c:numRef>
              <c:f>Sheet1!$N$2:$R$2</c:f>
              <c:numCache>
                <c:formatCode>General</c:formatCode>
                <c:ptCount val="5"/>
                <c:pt idx="0">
                  <c:v>36</c:v>
                </c:pt>
                <c:pt idx="1">
                  <c:v>37</c:v>
                </c:pt>
                <c:pt idx="2">
                  <c:v>35</c:v>
                </c:pt>
                <c:pt idx="3">
                  <c:v>20</c:v>
                </c:pt>
                <c:pt idx="4">
                  <c:v>32</c:v>
                </c:pt>
              </c:numCache>
            </c:numRef>
          </c:val>
          <c:extLst>
            <c:ext xmlns:c16="http://schemas.microsoft.com/office/drawing/2014/chart" uri="{C3380CC4-5D6E-409C-BE32-E72D297353CC}">
              <c16:uniqueId val="{00000000-0993-4BD9-9F75-A78E4E82776B}"/>
            </c:ext>
          </c:extLst>
        </c:ser>
        <c:ser>
          <c:idx val="1"/>
          <c:order val="1"/>
          <c:tx>
            <c:strRef>
              <c:f>Sheet1!$A$3</c:f>
              <c:strCache>
                <c:ptCount val="1"/>
                <c:pt idx="0">
                  <c:v>D</c:v>
                </c:pt>
              </c:strCache>
            </c:strRef>
          </c:tx>
          <c:spPr>
            <a:solidFill>
              <a:srgbClr val="FFC00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Sheet1!$N$1:$R$1</c:f>
              <c:strCache>
                <c:ptCount val="5"/>
                <c:pt idx="0">
                  <c:v>Black/African-American</c:v>
                </c:pt>
                <c:pt idx="1">
                  <c:v>Hispanic/Latino</c:v>
                </c:pt>
                <c:pt idx="2">
                  <c:v>Low SES</c:v>
                </c:pt>
                <c:pt idx="3">
                  <c:v>ELL</c:v>
                </c:pt>
                <c:pt idx="4">
                  <c:v>Males</c:v>
                </c:pt>
              </c:strCache>
            </c:strRef>
          </c:cat>
          <c:val>
            <c:numRef>
              <c:f>Sheet1!$N$3:$R$3</c:f>
              <c:numCache>
                <c:formatCode>General</c:formatCode>
                <c:ptCount val="5"/>
                <c:pt idx="0">
                  <c:v>15</c:v>
                </c:pt>
                <c:pt idx="1">
                  <c:v>22</c:v>
                </c:pt>
                <c:pt idx="2">
                  <c:v>20</c:v>
                </c:pt>
                <c:pt idx="3">
                  <c:v>13</c:v>
                </c:pt>
                <c:pt idx="4">
                  <c:v>21</c:v>
                </c:pt>
              </c:numCache>
            </c:numRef>
          </c:val>
          <c:extLst>
            <c:ext xmlns:c16="http://schemas.microsoft.com/office/drawing/2014/chart" uri="{C3380CC4-5D6E-409C-BE32-E72D297353CC}">
              <c16:uniqueId val="{00000001-0993-4BD9-9F75-A78E4E82776B}"/>
            </c:ext>
          </c:extLst>
        </c:ser>
        <c:ser>
          <c:idx val="2"/>
          <c:order val="2"/>
          <c:tx>
            <c:strRef>
              <c:f>Sheet1!$A$4</c:f>
              <c:strCache>
                <c:ptCount val="1"/>
                <c:pt idx="0">
                  <c:v>C</c:v>
                </c:pt>
              </c:strCache>
            </c:strRef>
          </c:tx>
          <c:spPr>
            <a:solidFill>
              <a:srgbClr val="FFFF0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Sheet1!$N$1:$R$1</c:f>
              <c:strCache>
                <c:ptCount val="5"/>
                <c:pt idx="0">
                  <c:v>Black/African-American</c:v>
                </c:pt>
                <c:pt idx="1">
                  <c:v>Hispanic/Latino</c:v>
                </c:pt>
                <c:pt idx="2">
                  <c:v>Low SES</c:v>
                </c:pt>
                <c:pt idx="3">
                  <c:v>ELL</c:v>
                </c:pt>
                <c:pt idx="4">
                  <c:v>Males</c:v>
                </c:pt>
              </c:strCache>
            </c:strRef>
          </c:cat>
          <c:val>
            <c:numRef>
              <c:f>Sheet1!$N$4:$R$4</c:f>
              <c:numCache>
                <c:formatCode>General</c:formatCode>
                <c:ptCount val="5"/>
                <c:pt idx="0">
                  <c:v>21</c:v>
                </c:pt>
                <c:pt idx="1">
                  <c:v>15</c:v>
                </c:pt>
                <c:pt idx="2">
                  <c:v>15</c:v>
                </c:pt>
                <c:pt idx="3">
                  <c:v>18</c:v>
                </c:pt>
                <c:pt idx="4">
                  <c:v>16</c:v>
                </c:pt>
              </c:numCache>
            </c:numRef>
          </c:val>
          <c:extLst>
            <c:ext xmlns:c16="http://schemas.microsoft.com/office/drawing/2014/chart" uri="{C3380CC4-5D6E-409C-BE32-E72D297353CC}">
              <c16:uniqueId val="{00000002-0993-4BD9-9F75-A78E4E82776B}"/>
            </c:ext>
          </c:extLst>
        </c:ser>
        <c:ser>
          <c:idx val="3"/>
          <c:order val="3"/>
          <c:tx>
            <c:strRef>
              <c:f>Sheet1!$A$5</c:f>
              <c:strCache>
                <c:ptCount val="1"/>
                <c:pt idx="0">
                  <c:v>B</c:v>
                </c:pt>
              </c:strCache>
            </c:strRef>
          </c:tx>
          <c:spPr>
            <a:solidFill>
              <a:srgbClr val="92D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Sheet1!$N$1:$R$1</c:f>
              <c:strCache>
                <c:ptCount val="5"/>
                <c:pt idx="0">
                  <c:v>Black/African-American</c:v>
                </c:pt>
                <c:pt idx="1">
                  <c:v>Hispanic/Latino</c:v>
                </c:pt>
                <c:pt idx="2">
                  <c:v>Low SES</c:v>
                </c:pt>
                <c:pt idx="3">
                  <c:v>ELL</c:v>
                </c:pt>
                <c:pt idx="4">
                  <c:v>Males</c:v>
                </c:pt>
              </c:strCache>
            </c:strRef>
          </c:cat>
          <c:val>
            <c:numRef>
              <c:f>Sheet1!$N$5:$R$5</c:f>
              <c:numCache>
                <c:formatCode>General</c:formatCode>
                <c:ptCount val="5"/>
                <c:pt idx="0">
                  <c:v>14</c:v>
                </c:pt>
                <c:pt idx="1">
                  <c:v>5</c:v>
                </c:pt>
                <c:pt idx="2">
                  <c:v>13</c:v>
                </c:pt>
                <c:pt idx="3">
                  <c:v>16</c:v>
                </c:pt>
                <c:pt idx="4">
                  <c:v>14</c:v>
                </c:pt>
              </c:numCache>
            </c:numRef>
          </c:val>
          <c:extLst>
            <c:ext xmlns:c16="http://schemas.microsoft.com/office/drawing/2014/chart" uri="{C3380CC4-5D6E-409C-BE32-E72D297353CC}">
              <c16:uniqueId val="{00000003-0993-4BD9-9F75-A78E4E82776B}"/>
            </c:ext>
          </c:extLst>
        </c:ser>
        <c:ser>
          <c:idx val="4"/>
          <c:order val="4"/>
          <c:tx>
            <c:strRef>
              <c:f>Sheet1!$A$6</c:f>
              <c:strCache>
                <c:ptCount val="1"/>
                <c:pt idx="0">
                  <c:v>A</c:v>
                </c:pt>
              </c:strCache>
            </c:strRef>
          </c:tx>
          <c:spPr>
            <a:solidFill>
              <a:srgbClr val="00B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Sheet1!$N$1:$R$1</c:f>
              <c:strCache>
                <c:ptCount val="5"/>
                <c:pt idx="0">
                  <c:v>Black/African-American</c:v>
                </c:pt>
                <c:pt idx="1">
                  <c:v>Hispanic/Latino</c:v>
                </c:pt>
                <c:pt idx="2">
                  <c:v>Low SES</c:v>
                </c:pt>
                <c:pt idx="3">
                  <c:v>ELL</c:v>
                </c:pt>
                <c:pt idx="4">
                  <c:v>Males</c:v>
                </c:pt>
              </c:strCache>
            </c:strRef>
          </c:cat>
          <c:val>
            <c:numRef>
              <c:f>Sheet1!$N$6:$R$6</c:f>
              <c:numCache>
                <c:formatCode>General</c:formatCode>
                <c:ptCount val="5"/>
                <c:pt idx="0">
                  <c:v>14</c:v>
                </c:pt>
                <c:pt idx="1">
                  <c:v>21</c:v>
                </c:pt>
                <c:pt idx="2">
                  <c:v>17</c:v>
                </c:pt>
                <c:pt idx="3">
                  <c:v>33</c:v>
                </c:pt>
                <c:pt idx="4">
                  <c:v>17</c:v>
                </c:pt>
              </c:numCache>
            </c:numRef>
          </c:val>
          <c:extLst>
            <c:ext xmlns:c16="http://schemas.microsoft.com/office/drawing/2014/chart" uri="{C3380CC4-5D6E-409C-BE32-E72D297353CC}">
              <c16:uniqueId val="{00000004-0993-4BD9-9F75-A78E4E82776B}"/>
            </c:ext>
          </c:extLst>
        </c:ser>
        <c:dLbls>
          <c:dLblPos val="ctr"/>
          <c:showLegendKey val="0"/>
          <c:showVal val="1"/>
          <c:showCatName val="0"/>
          <c:showSerName val="0"/>
          <c:showPercent val="0"/>
          <c:showBubbleSize val="0"/>
        </c:dLbls>
        <c:gapWidth val="150"/>
        <c:overlap val="100"/>
        <c:axId val="-762168480"/>
        <c:axId val="-762163824"/>
      </c:barChart>
      <c:catAx>
        <c:axId val="-76216848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62163824"/>
        <c:crosses val="autoZero"/>
        <c:auto val="1"/>
        <c:lblAlgn val="ctr"/>
        <c:lblOffset val="100"/>
        <c:noMultiLvlLbl val="0"/>
      </c:catAx>
      <c:valAx>
        <c:axId val="-762163824"/>
        <c:scaling>
          <c:orientation val="minMax"/>
          <c:max val="10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62168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Algebra I Grade Distribution in Equity Target Groupings 2016-17</a:t>
            </a:r>
            <a:r>
              <a:rPr lang="en-US" baseline="0"/>
              <a:t> S1</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F</c:v>
                </c:pt>
              </c:strCache>
            </c:strRef>
          </c:tx>
          <c:spPr>
            <a:solidFill>
              <a:srgbClr val="FF000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Sheet1!$H$1:$L$1</c:f>
              <c:strCache>
                <c:ptCount val="5"/>
                <c:pt idx="0">
                  <c:v>Black/African-American</c:v>
                </c:pt>
                <c:pt idx="1">
                  <c:v>Hispanic/Latino</c:v>
                </c:pt>
                <c:pt idx="2">
                  <c:v>Low SES</c:v>
                </c:pt>
                <c:pt idx="3">
                  <c:v>ELL</c:v>
                </c:pt>
                <c:pt idx="4">
                  <c:v>Males</c:v>
                </c:pt>
              </c:strCache>
            </c:strRef>
          </c:cat>
          <c:val>
            <c:numRef>
              <c:f>Sheet1!$H$2:$L$2</c:f>
              <c:numCache>
                <c:formatCode>General</c:formatCode>
                <c:ptCount val="5"/>
                <c:pt idx="0">
                  <c:v>25</c:v>
                </c:pt>
                <c:pt idx="1">
                  <c:v>21</c:v>
                </c:pt>
                <c:pt idx="2">
                  <c:v>27</c:v>
                </c:pt>
                <c:pt idx="3">
                  <c:v>20</c:v>
                </c:pt>
                <c:pt idx="4">
                  <c:v>25</c:v>
                </c:pt>
              </c:numCache>
            </c:numRef>
          </c:val>
          <c:extLst>
            <c:ext xmlns:c16="http://schemas.microsoft.com/office/drawing/2014/chart" uri="{C3380CC4-5D6E-409C-BE32-E72D297353CC}">
              <c16:uniqueId val="{00000000-FF8C-4AFC-8C5A-7FD9C77CFD33}"/>
            </c:ext>
          </c:extLst>
        </c:ser>
        <c:ser>
          <c:idx val="1"/>
          <c:order val="1"/>
          <c:tx>
            <c:strRef>
              <c:f>Sheet1!$A$3</c:f>
              <c:strCache>
                <c:ptCount val="1"/>
                <c:pt idx="0">
                  <c:v>D</c:v>
                </c:pt>
              </c:strCache>
            </c:strRef>
          </c:tx>
          <c:spPr>
            <a:solidFill>
              <a:srgbClr val="FFC00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Sheet1!$H$1:$L$1</c:f>
              <c:strCache>
                <c:ptCount val="5"/>
                <c:pt idx="0">
                  <c:v>Black/African-American</c:v>
                </c:pt>
                <c:pt idx="1">
                  <c:v>Hispanic/Latino</c:v>
                </c:pt>
                <c:pt idx="2">
                  <c:v>Low SES</c:v>
                </c:pt>
                <c:pt idx="3">
                  <c:v>ELL</c:v>
                </c:pt>
                <c:pt idx="4">
                  <c:v>Males</c:v>
                </c:pt>
              </c:strCache>
            </c:strRef>
          </c:cat>
          <c:val>
            <c:numRef>
              <c:f>Sheet1!$H$3:$L$3</c:f>
              <c:numCache>
                <c:formatCode>General</c:formatCode>
                <c:ptCount val="5"/>
                <c:pt idx="0">
                  <c:v>25</c:v>
                </c:pt>
                <c:pt idx="1">
                  <c:v>12</c:v>
                </c:pt>
                <c:pt idx="2">
                  <c:v>15</c:v>
                </c:pt>
                <c:pt idx="3">
                  <c:v>13</c:v>
                </c:pt>
                <c:pt idx="4">
                  <c:v>17</c:v>
                </c:pt>
              </c:numCache>
            </c:numRef>
          </c:val>
          <c:extLst>
            <c:ext xmlns:c16="http://schemas.microsoft.com/office/drawing/2014/chart" uri="{C3380CC4-5D6E-409C-BE32-E72D297353CC}">
              <c16:uniqueId val="{00000001-FF8C-4AFC-8C5A-7FD9C77CFD33}"/>
            </c:ext>
          </c:extLst>
        </c:ser>
        <c:ser>
          <c:idx val="2"/>
          <c:order val="2"/>
          <c:tx>
            <c:strRef>
              <c:f>Sheet1!$A$4</c:f>
              <c:strCache>
                <c:ptCount val="1"/>
                <c:pt idx="0">
                  <c:v>C</c:v>
                </c:pt>
              </c:strCache>
            </c:strRef>
          </c:tx>
          <c:spPr>
            <a:solidFill>
              <a:srgbClr val="FFFF0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Sheet1!$H$1:$L$1</c:f>
              <c:strCache>
                <c:ptCount val="5"/>
                <c:pt idx="0">
                  <c:v>Black/African-American</c:v>
                </c:pt>
                <c:pt idx="1">
                  <c:v>Hispanic/Latino</c:v>
                </c:pt>
                <c:pt idx="2">
                  <c:v>Low SES</c:v>
                </c:pt>
                <c:pt idx="3">
                  <c:v>ELL</c:v>
                </c:pt>
                <c:pt idx="4">
                  <c:v>Males</c:v>
                </c:pt>
              </c:strCache>
            </c:strRef>
          </c:cat>
          <c:val>
            <c:numRef>
              <c:f>Sheet1!$H$4:$L$4</c:f>
              <c:numCache>
                <c:formatCode>General</c:formatCode>
                <c:ptCount val="5"/>
                <c:pt idx="0">
                  <c:v>19</c:v>
                </c:pt>
                <c:pt idx="1">
                  <c:v>15</c:v>
                </c:pt>
                <c:pt idx="2">
                  <c:v>17</c:v>
                </c:pt>
                <c:pt idx="3">
                  <c:v>18</c:v>
                </c:pt>
                <c:pt idx="4">
                  <c:v>18</c:v>
                </c:pt>
              </c:numCache>
            </c:numRef>
          </c:val>
          <c:extLst>
            <c:ext xmlns:c16="http://schemas.microsoft.com/office/drawing/2014/chart" uri="{C3380CC4-5D6E-409C-BE32-E72D297353CC}">
              <c16:uniqueId val="{00000002-FF8C-4AFC-8C5A-7FD9C77CFD33}"/>
            </c:ext>
          </c:extLst>
        </c:ser>
        <c:ser>
          <c:idx val="3"/>
          <c:order val="3"/>
          <c:tx>
            <c:strRef>
              <c:f>Sheet1!$A$5</c:f>
              <c:strCache>
                <c:ptCount val="1"/>
                <c:pt idx="0">
                  <c:v>B</c:v>
                </c:pt>
              </c:strCache>
            </c:strRef>
          </c:tx>
          <c:spPr>
            <a:solidFill>
              <a:srgbClr val="92D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Sheet1!$H$1:$L$1</c:f>
              <c:strCache>
                <c:ptCount val="5"/>
                <c:pt idx="0">
                  <c:v>Black/African-American</c:v>
                </c:pt>
                <c:pt idx="1">
                  <c:v>Hispanic/Latino</c:v>
                </c:pt>
                <c:pt idx="2">
                  <c:v>Low SES</c:v>
                </c:pt>
                <c:pt idx="3">
                  <c:v>ELL</c:v>
                </c:pt>
                <c:pt idx="4">
                  <c:v>Males</c:v>
                </c:pt>
              </c:strCache>
            </c:strRef>
          </c:cat>
          <c:val>
            <c:numRef>
              <c:f>Sheet1!$H$5:$L$5</c:f>
              <c:numCache>
                <c:formatCode>General</c:formatCode>
                <c:ptCount val="5"/>
                <c:pt idx="0">
                  <c:v>25</c:v>
                </c:pt>
                <c:pt idx="1">
                  <c:v>18</c:v>
                </c:pt>
                <c:pt idx="2">
                  <c:v>15</c:v>
                </c:pt>
                <c:pt idx="3">
                  <c:v>17</c:v>
                </c:pt>
                <c:pt idx="4">
                  <c:v>18</c:v>
                </c:pt>
              </c:numCache>
            </c:numRef>
          </c:val>
          <c:extLst>
            <c:ext xmlns:c16="http://schemas.microsoft.com/office/drawing/2014/chart" uri="{C3380CC4-5D6E-409C-BE32-E72D297353CC}">
              <c16:uniqueId val="{00000003-FF8C-4AFC-8C5A-7FD9C77CFD33}"/>
            </c:ext>
          </c:extLst>
        </c:ser>
        <c:ser>
          <c:idx val="4"/>
          <c:order val="4"/>
          <c:tx>
            <c:strRef>
              <c:f>Sheet1!$A$6</c:f>
              <c:strCache>
                <c:ptCount val="1"/>
                <c:pt idx="0">
                  <c:v>A</c:v>
                </c:pt>
              </c:strCache>
            </c:strRef>
          </c:tx>
          <c:spPr>
            <a:solidFill>
              <a:srgbClr val="00B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Sheet1!$H$1:$L$1</c:f>
              <c:strCache>
                <c:ptCount val="5"/>
                <c:pt idx="0">
                  <c:v>Black/African-American</c:v>
                </c:pt>
                <c:pt idx="1">
                  <c:v>Hispanic/Latino</c:v>
                </c:pt>
                <c:pt idx="2">
                  <c:v>Low SES</c:v>
                </c:pt>
                <c:pt idx="3">
                  <c:v>ELL</c:v>
                </c:pt>
                <c:pt idx="4">
                  <c:v>Males</c:v>
                </c:pt>
              </c:strCache>
            </c:strRef>
          </c:cat>
          <c:val>
            <c:numRef>
              <c:f>Sheet1!$H$6:$L$6</c:f>
              <c:numCache>
                <c:formatCode>General</c:formatCode>
                <c:ptCount val="5"/>
                <c:pt idx="0">
                  <c:v>6</c:v>
                </c:pt>
                <c:pt idx="1">
                  <c:v>34</c:v>
                </c:pt>
                <c:pt idx="2">
                  <c:v>26</c:v>
                </c:pt>
                <c:pt idx="3">
                  <c:v>32</c:v>
                </c:pt>
                <c:pt idx="4">
                  <c:v>22</c:v>
                </c:pt>
              </c:numCache>
            </c:numRef>
          </c:val>
          <c:extLst>
            <c:ext xmlns:c16="http://schemas.microsoft.com/office/drawing/2014/chart" uri="{C3380CC4-5D6E-409C-BE32-E72D297353CC}">
              <c16:uniqueId val="{00000004-FF8C-4AFC-8C5A-7FD9C77CFD33}"/>
            </c:ext>
          </c:extLst>
        </c:ser>
        <c:dLbls>
          <c:dLblPos val="ctr"/>
          <c:showLegendKey val="0"/>
          <c:showVal val="1"/>
          <c:showCatName val="0"/>
          <c:showSerName val="0"/>
          <c:showPercent val="0"/>
          <c:showBubbleSize val="0"/>
        </c:dLbls>
        <c:gapWidth val="150"/>
        <c:overlap val="100"/>
        <c:axId val="-763688768"/>
        <c:axId val="-763684112"/>
      </c:barChart>
      <c:catAx>
        <c:axId val="-7636887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63684112"/>
        <c:crosses val="autoZero"/>
        <c:auto val="1"/>
        <c:lblAlgn val="ctr"/>
        <c:lblOffset val="100"/>
        <c:noMultiLvlLbl val="0"/>
      </c:catAx>
      <c:valAx>
        <c:axId val="-763684112"/>
        <c:scaling>
          <c:orientation val="minMax"/>
          <c:max val="10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63688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Alchemy 1-3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1912709469545203E-2"/>
          <c:y val="0.163171478565179"/>
          <c:w val="0.837304513835187"/>
          <c:h val="0.55470435987168298"/>
        </c:manualLayout>
      </c:layout>
      <c:barChart>
        <c:barDir val="col"/>
        <c:grouping val="stacked"/>
        <c:varyColors val="0"/>
        <c:ser>
          <c:idx val="4"/>
          <c:order val="0"/>
          <c:tx>
            <c:strRef>
              <c:f>Sheet1!$F$12</c:f>
              <c:strCache>
                <c:ptCount val="1"/>
                <c:pt idx="0">
                  <c:v>F</c:v>
                </c:pt>
              </c:strCache>
            </c:strRef>
          </c:tx>
          <c:spPr>
            <a:solidFill>
              <a:srgbClr val="FF0000"/>
            </a:solidFill>
            <a:ln>
              <a:noFill/>
            </a:ln>
            <a:effectLst/>
          </c:spPr>
          <c:invertIfNegative val="0"/>
          <c:cat>
            <c:strRef>
              <c:f>Sheet1!$A$13:$A$19</c:f>
              <c:strCache>
                <c:ptCount val="7"/>
                <c:pt idx="0">
                  <c:v>African American</c:v>
                </c:pt>
                <c:pt idx="1">
                  <c:v>Latino</c:v>
                </c:pt>
                <c:pt idx="2">
                  <c:v>2 or more</c:v>
                </c:pt>
                <c:pt idx="3">
                  <c:v>White</c:v>
                </c:pt>
                <c:pt idx="4">
                  <c:v>Asian</c:v>
                </c:pt>
                <c:pt idx="5">
                  <c:v>Low SES</c:v>
                </c:pt>
                <c:pt idx="6">
                  <c:v>Non Low SES</c:v>
                </c:pt>
              </c:strCache>
            </c:strRef>
          </c:cat>
          <c:val>
            <c:numRef>
              <c:f>Sheet1!$F$13:$F$19</c:f>
              <c:numCache>
                <c:formatCode>0%</c:formatCode>
                <c:ptCount val="7"/>
                <c:pt idx="0">
                  <c:v>0.214285714285714</c:v>
                </c:pt>
                <c:pt idx="1">
                  <c:v>0.21052631578947401</c:v>
                </c:pt>
                <c:pt idx="2">
                  <c:v>0.14285714285714299</c:v>
                </c:pt>
                <c:pt idx="3">
                  <c:v>8.1632653061224497E-2</c:v>
                </c:pt>
                <c:pt idx="4">
                  <c:v>9.0909090909090898E-2</c:v>
                </c:pt>
                <c:pt idx="5">
                  <c:v>0.17073170731707299</c:v>
                </c:pt>
                <c:pt idx="6">
                  <c:v>9.03954802259887E-2</c:v>
                </c:pt>
              </c:numCache>
            </c:numRef>
          </c:val>
          <c:extLst>
            <c:ext xmlns:c16="http://schemas.microsoft.com/office/drawing/2014/chart" uri="{C3380CC4-5D6E-409C-BE32-E72D297353CC}">
              <c16:uniqueId val="{00000000-14CD-4238-8F62-AC2A1F1D9D40}"/>
            </c:ext>
          </c:extLst>
        </c:ser>
        <c:ser>
          <c:idx val="3"/>
          <c:order val="1"/>
          <c:tx>
            <c:strRef>
              <c:f>Sheet1!$E$12</c:f>
              <c:strCache>
                <c:ptCount val="1"/>
                <c:pt idx="0">
                  <c:v>D</c:v>
                </c:pt>
              </c:strCache>
            </c:strRef>
          </c:tx>
          <c:spPr>
            <a:solidFill>
              <a:srgbClr val="FFC000"/>
            </a:solidFill>
            <a:ln>
              <a:noFill/>
            </a:ln>
            <a:effectLst/>
          </c:spPr>
          <c:invertIfNegative val="0"/>
          <c:cat>
            <c:strRef>
              <c:f>Sheet1!$A$13:$A$19</c:f>
              <c:strCache>
                <c:ptCount val="7"/>
                <c:pt idx="0">
                  <c:v>African American</c:v>
                </c:pt>
                <c:pt idx="1">
                  <c:v>Latino</c:v>
                </c:pt>
                <c:pt idx="2">
                  <c:v>2 or more</c:v>
                </c:pt>
                <c:pt idx="3">
                  <c:v>White</c:v>
                </c:pt>
                <c:pt idx="4">
                  <c:v>Asian</c:v>
                </c:pt>
                <c:pt idx="5">
                  <c:v>Low SES</c:v>
                </c:pt>
                <c:pt idx="6">
                  <c:v>Non Low SES</c:v>
                </c:pt>
              </c:strCache>
            </c:strRef>
          </c:cat>
          <c:val>
            <c:numRef>
              <c:f>Sheet1!$E$13:$E$19</c:f>
              <c:numCache>
                <c:formatCode>0%</c:formatCode>
                <c:ptCount val="7"/>
                <c:pt idx="0">
                  <c:v>0.14285714285714299</c:v>
                </c:pt>
                <c:pt idx="1">
                  <c:v>0.26315789473684198</c:v>
                </c:pt>
                <c:pt idx="2">
                  <c:v>7.1428571428571397E-2</c:v>
                </c:pt>
                <c:pt idx="3">
                  <c:v>0.115646258503401</c:v>
                </c:pt>
                <c:pt idx="4">
                  <c:v>0.15909090909090901</c:v>
                </c:pt>
                <c:pt idx="5">
                  <c:v>0.219512195121951</c:v>
                </c:pt>
                <c:pt idx="6">
                  <c:v>0.10734463276836199</c:v>
                </c:pt>
              </c:numCache>
            </c:numRef>
          </c:val>
          <c:extLst>
            <c:ext xmlns:c16="http://schemas.microsoft.com/office/drawing/2014/chart" uri="{C3380CC4-5D6E-409C-BE32-E72D297353CC}">
              <c16:uniqueId val="{00000001-14CD-4238-8F62-AC2A1F1D9D40}"/>
            </c:ext>
          </c:extLst>
        </c:ser>
        <c:ser>
          <c:idx val="2"/>
          <c:order val="2"/>
          <c:tx>
            <c:strRef>
              <c:f>Sheet1!$D$12</c:f>
              <c:strCache>
                <c:ptCount val="1"/>
                <c:pt idx="0">
                  <c:v>C</c:v>
                </c:pt>
              </c:strCache>
            </c:strRef>
          </c:tx>
          <c:spPr>
            <a:solidFill>
              <a:srgbClr val="FFFF00"/>
            </a:solidFill>
            <a:ln>
              <a:noFill/>
            </a:ln>
            <a:effectLst/>
          </c:spPr>
          <c:invertIfNegative val="0"/>
          <c:cat>
            <c:strRef>
              <c:f>Sheet1!$A$13:$A$19</c:f>
              <c:strCache>
                <c:ptCount val="7"/>
                <c:pt idx="0">
                  <c:v>African American</c:v>
                </c:pt>
                <c:pt idx="1">
                  <c:v>Latino</c:v>
                </c:pt>
                <c:pt idx="2">
                  <c:v>2 or more</c:v>
                </c:pt>
                <c:pt idx="3">
                  <c:v>White</c:v>
                </c:pt>
                <c:pt idx="4">
                  <c:v>Asian</c:v>
                </c:pt>
                <c:pt idx="5">
                  <c:v>Low SES</c:v>
                </c:pt>
                <c:pt idx="6">
                  <c:v>Non Low SES</c:v>
                </c:pt>
              </c:strCache>
            </c:strRef>
          </c:cat>
          <c:val>
            <c:numRef>
              <c:f>Sheet1!$D$13:$D$19</c:f>
              <c:numCache>
                <c:formatCode>0%</c:formatCode>
                <c:ptCount val="7"/>
                <c:pt idx="0">
                  <c:v>0.42857142857142899</c:v>
                </c:pt>
                <c:pt idx="1">
                  <c:v>0.23684210526315799</c:v>
                </c:pt>
                <c:pt idx="2">
                  <c:v>0.28571428571428598</c:v>
                </c:pt>
                <c:pt idx="3">
                  <c:v>0.27891156462584998</c:v>
                </c:pt>
                <c:pt idx="4">
                  <c:v>0.18181818181818199</c:v>
                </c:pt>
                <c:pt idx="5">
                  <c:v>0.30487804878048802</c:v>
                </c:pt>
                <c:pt idx="6">
                  <c:v>0.25423728813559299</c:v>
                </c:pt>
              </c:numCache>
            </c:numRef>
          </c:val>
          <c:extLst>
            <c:ext xmlns:c16="http://schemas.microsoft.com/office/drawing/2014/chart" uri="{C3380CC4-5D6E-409C-BE32-E72D297353CC}">
              <c16:uniqueId val="{00000002-14CD-4238-8F62-AC2A1F1D9D40}"/>
            </c:ext>
          </c:extLst>
        </c:ser>
        <c:ser>
          <c:idx val="1"/>
          <c:order val="3"/>
          <c:tx>
            <c:strRef>
              <c:f>Sheet1!$C$12</c:f>
              <c:strCache>
                <c:ptCount val="1"/>
                <c:pt idx="0">
                  <c:v>B</c:v>
                </c:pt>
              </c:strCache>
            </c:strRef>
          </c:tx>
          <c:spPr>
            <a:solidFill>
              <a:srgbClr val="92D050"/>
            </a:solidFill>
            <a:ln>
              <a:noFill/>
            </a:ln>
            <a:effectLst/>
          </c:spPr>
          <c:invertIfNegative val="0"/>
          <c:cat>
            <c:strRef>
              <c:f>Sheet1!$A$13:$A$19</c:f>
              <c:strCache>
                <c:ptCount val="7"/>
                <c:pt idx="0">
                  <c:v>African American</c:v>
                </c:pt>
                <c:pt idx="1">
                  <c:v>Latino</c:v>
                </c:pt>
                <c:pt idx="2">
                  <c:v>2 or more</c:v>
                </c:pt>
                <c:pt idx="3">
                  <c:v>White</c:v>
                </c:pt>
                <c:pt idx="4">
                  <c:v>Asian</c:v>
                </c:pt>
                <c:pt idx="5">
                  <c:v>Low SES</c:v>
                </c:pt>
                <c:pt idx="6">
                  <c:v>Non Low SES</c:v>
                </c:pt>
              </c:strCache>
            </c:strRef>
          </c:cat>
          <c:val>
            <c:numRef>
              <c:f>Sheet1!$C$13:$C$19</c:f>
              <c:numCache>
                <c:formatCode>0%</c:formatCode>
                <c:ptCount val="7"/>
                <c:pt idx="0">
                  <c:v>0.14285714285714299</c:v>
                </c:pt>
                <c:pt idx="1">
                  <c:v>0.23684210526315799</c:v>
                </c:pt>
                <c:pt idx="2">
                  <c:v>0.214285714285714</c:v>
                </c:pt>
                <c:pt idx="3">
                  <c:v>0.27891156462584998</c:v>
                </c:pt>
                <c:pt idx="4">
                  <c:v>0.27272727272727298</c:v>
                </c:pt>
                <c:pt idx="5">
                  <c:v>0.18292682926829301</c:v>
                </c:pt>
                <c:pt idx="6">
                  <c:v>0.28248587570621497</c:v>
                </c:pt>
              </c:numCache>
            </c:numRef>
          </c:val>
          <c:extLst>
            <c:ext xmlns:c16="http://schemas.microsoft.com/office/drawing/2014/chart" uri="{C3380CC4-5D6E-409C-BE32-E72D297353CC}">
              <c16:uniqueId val="{00000003-14CD-4238-8F62-AC2A1F1D9D40}"/>
            </c:ext>
          </c:extLst>
        </c:ser>
        <c:ser>
          <c:idx val="0"/>
          <c:order val="4"/>
          <c:tx>
            <c:strRef>
              <c:f>Sheet1!$B$12</c:f>
              <c:strCache>
                <c:ptCount val="1"/>
                <c:pt idx="0">
                  <c:v>A</c:v>
                </c:pt>
              </c:strCache>
            </c:strRef>
          </c:tx>
          <c:spPr>
            <a:solidFill>
              <a:srgbClr val="00B050"/>
            </a:solidFill>
            <a:ln>
              <a:noFill/>
            </a:ln>
            <a:effectLst/>
          </c:spPr>
          <c:invertIfNegative val="0"/>
          <c:cat>
            <c:strRef>
              <c:f>Sheet1!$A$13:$A$19</c:f>
              <c:strCache>
                <c:ptCount val="7"/>
                <c:pt idx="0">
                  <c:v>African American</c:v>
                </c:pt>
                <c:pt idx="1">
                  <c:v>Latino</c:v>
                </c:pt>
                <c:pt idx="2">
                  <c:v>2 or more</c:v>
                </c:pt>
                <c:pt idx="3">
                  <c:v>White</c:v>
                </c:pt>
                <c:pt idx="4">
                  <c:v>Asian</c:v>
                </c:pt>
                <c:pt idx="5">
                  <c:v>Low SES</c:v>
                </c:pt>
                <c:pt idx="6">
                  <c:v>Non Low SES</c:v>
                </c:pt>
              </c:strCache>
            </c:strRef>
          </c:cat>
          <c:val>
            <c:numRef>
              <c:f>Sheet1!$B$13:$B$19</c:f>
              <c:numCache>
                <c:formatCode>0%</c:formatCode>
                <c:ptCount val="7"/>
                <c:pt idx="0">
                  <c:v>7.1428571428571397E-2</c:v>
                </c:pt>
                <c:pt idx="1">
                  <c:v>5.2631578947368397E-2</c:v>
                </c:pt>
                <c:pt idx="2">
                  <c:v>0.28571428571428598</c:v>
                </c:pt>
                <c:pt idx="3">
                  <c:v>0.25170068027210901</c:v>
                </c:pt>
                <c:pt idx="4">
                  <c:v>0.29545454545454503</c:v>
                </c:pt>
                <c:pt idx="5">
                  <c:v>0.12195121951219499</c:v>
                </c:pt>
                <c:pt idx="6">
                  <c:v>0.26553672316384203</c:v>
                </c:pt>
              </c:numCache>
            </c:numRef>
          </c:val>
          <c:extLst>
            <c:ext xmlns:c16="http://schemas.microsoft.com/office/drawing/2014/chart" uri="{C3380CC4-5D6E-409C-BE32-E72D297353CC}">
              <c16:uniqueId val="{00000004-14CD-4238-8F62-AC2A1F1D9D40}"/>
            </c:ext>
          </c:extLst>
        </c:ser>
        <c:dLbls>
          <c:showLegendKey val="0"/>
          <c:showVal val="0"/>
          <c:showCatName val="0"/>
          <c:showSerName val="0"/>
          <c:showPercent val="0"/>
          <c:showBubbleSize val="0"/>
        </c:dLbls>
        <c:gapWidth val="150"/>
        <c:overlap val="100"/>
        <c:axId val="-761175952"/>
        <c:axId val="-761171216"/>
      </c:barChart>
      <c:catAx>
        <c:axId val="-76117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171216"/>
        <c:crosses val="autoZero"/>
        <c:auto val="1"/>
        <c:lblAlgn val="ctr"/>
        <c:lblOffset val="100"/>
        <c:noMultiLvlLbl val="0"/>
      </c:catAx>
      <c:valAx>
        <c:axId val="-7611712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175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Alchemy 4-5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4"/>
          <c:order val="0"/>
          <c:tx>
            <c:strRef>
              <c:f>Sheet1!$F$36</c:f>
              <c:strCache>
                <c:ptCount val="1"/>
                <c:pt idx="0">
                  <c:v>F</c:v>
                </c:pt>
              </c:strCache>
            </c:strRef>
          </c:tx>
          <c:spPr>
            <a:solidFill>
              <a:srgbClr val="FF0000"/>
            </a:solidFill>
            <a:ln>
              <a:noFill/>
            </a:ln>
            <a:effectLst/>
          </c:spPr>
          <c:invertIfNegative val="0"/>
          <c:cat>
            <c:strRef>
              <c:f>Sheet1!$A$37:$A$44</c:f>
              <c:strCache>
                <c:ptCount val="7"/>
                <c:pt idx="0">
                  <c:v>African American</c:v>
                </c:pt>
                <c:pt idx="1">
                  <c:v>Latino</c:v>
                </c:pt>
                <c:pt idx="2">
                  <c:v>2 or more</c:v>
                </c:pt>
                <c:pt idx="3">
                  <c:v>White</c:v>
                </c:pt>
                <c:pt idx="4">
                  <c:v>Asian</c:v>
                </c:pt>
                <c:pt idx="5">
                  <c:v>Low SES</c:v>
                </c:pt>
                <c:pt idx="6">
                  <c:v>Non Low SES</c:v>
                </c:pt>
              </c:strCache>
            </c:strRef>
          </c:cat>
          <c:val>
            <c:numRef>
              <c:f>Sheet1!$F$37:$F$44</c:f>
              <c:numCache>
                <c:formatCode>0%</c:formatCode>
                <c:ptCount val="7"/>
                <c:pt idx="0">
                  <c:v>7.69230769230769E-2</c:v>
                </c:pt>
                <c:pt idx="1">
                  <c:v>0.18918918918918901</c:v>
                </c:pt>
                <c:pt idx="2">
                  <c:v>0.214285714285714</c:v>
                </c:pt>
                <c:pt idx="3">
                  <c:v>7.9136690647481994E-2</c:v>
                </c:pt>
                <c:pt idx="4">
                  <c:v>0.17777777777777801</c:v>
                </c:pt>
                <c:pt idx="5">
                  <c:v>0.17105263157894701</c:v>
                </c:pt>
                <c:pt idx="6">
                  <c:v>0.10344827586206901</c:v>
                </c:pt>
              </c:numCache>
            </c:numRef>
          </c:val>
          <c:extLst>
            <c:ext xmlns:c16="http://schemas.microsoft.com/office/drawing/2014/chart" uri="{C3380CC4-5D6E-409C-BE32-E72D297353CC}">
              <c16:uniqueId val="{00000000-75EE-47B1-95AB-AA42418FF239}"/>
            </c:ext>
          </c:extLst>
        </c:ser>
        <c:ser>
          <c:idx val="3"/>
          <c:order val="1"/>
          <c:tx>
            <c:strRef>
              <c:f>Sheet1!$E$36</c:f>
              <c:strCache>
                <c:ptCount val="1"/>
                <c:pt idx="0">
                  <c:v>D</c:v>
                </c:pt>
              </c:strCache>
            </c:strRef>
          </c:tx>
          <c:spPr>
            <a:solidFill>
              <a:srgbClr val="FFC000"/>
            </a:solidFill>
            <a:ln>
              <a:noFill/>
            </a:ln>
            <a:effectLst/>
          </c:spPr>
          <c:invertIfNegative val="0"/>
          <c:cat>
            <c:strRef>
              <c:f>Sheet1!$A$37:$A$44</c:f>
              <c:strCache>
                <c:ptCount val="7"/>
                <c:pt idx="0">
                  <c:v>African American</c:v>
                </c:pt>
                <c:pt idx="1">
                  <c:v>Latino</c:v>
                </c:pt>
                <c:pt idx="2">
                  <c:v>2 or more</c:v>
                </c:pt>
                <c:pt idx="3">
                  <c:v>White</c:v>
                </c:pt>
                <c:pt idx="4">
                  <c:v>Asian</c:v>
                </c:pt>
                <c:pt idx="5">
                  <c:v>Low SES</c:v>
                </c:pt>
                <c:pt idx="6">
                  <c:v>Non Low SES</c:v>
                </c:pt>
              </c:strCache>
            </c:strRef>
          </c:cat>
          <c:val>
            <c:numRef>
              <c:f>Sheet1!$E$37:$E$44</c:f>
              <c:numCache>
                <c:formatCode>0%</c:formatCode>
                <c:ptCount val="7"/>
                <c:pt idx="0">
                  <c:v>0.15384615384615399</c:v>
                </c:pt>
                <c:pt idx="1">
                  <c:v>0.18918918918918901</c:v>
                </c:pt>
                <c:pt idx="2">
                  <c:v>0</c:v>
                </c:pt>
                <c:pt idx="3">
                  <c:v>7.9136690647481994E-2</c:v>
                </c:pt>
                <c:pt idx="4">
                  <c:v>2.2222222222222199E-2</c:v>
                </c:pt>
                <c:pt idx="5">
                  <c:v>0.105263157894737</c:v>
                </c:pt>
                <c:pt idx="6">
                  <c:v>7.4712643678160898E-2</c:v>
                </c:pt>
              </c:numCache>
            </c:numRef>
          </c:val>
          <c:extLst>
            <c:ext xmlns:c16="http://schemas.microsoft.com/office/drawing/2014/chart" uri="{C3380CC4-5D6E-409C-BE32-E72D297353CC}">
              <c16:uniqueId val="{00000001-75EE-47B1-95AB-AA42418FF239}"/>
            </c:ext>
          </c:extLst>
        </c:ser>
        <c:ser>
          <c:idx val="2"/>
          <c:order val="2"/>
          <c:tx>
            <c:strRef>
              <c:f>Sheet1!$D$36</c:f>
              <c:strCache>
                <c:ptCount val="1"/>
                <c:pt idx="0">
                  <c:v>C</c:v>
                </c:pt>
              </c:strCache>
            </c:strRef>
          </c:tx>
          <c:spPr>
            <a:solidFill>
              <a:srgbClr val="FFFF00"/>
            </a:solidFill>
            <a:ln>
              <a:noFill/>
            </a:ln>
            <a:effectLst/>
          </c:spPr>
          <c:invertIfNegative val="0"/>
          <c:cat>
            <c:strRef>
              <c:f>Sheet1!$A$37:$A$44</c:f>
              <c:strCache>
                <c:ptCount val="7"/>
                <c:pt idx="0">
                  <c:v>African American</c:v>
                </c:pt>
                <c:pt idx="1">
                  <c:v>Latino</c:v>
                </c:pt>
                <c:pt idx="2">
                  <c:v>2 or more</c:v>
                </c:pt>
                <c:pt idx="3">
                  <c:v>White</c:v>
                </c:pt>
                <c:pt idx="4">
                  <c:v>Asian</c:v>
                </c:pt>
                <c:pt idx="5">
                  <c:v>Low SES</c:v>
                </c:pt>
                <c:pt idx="6">
                  <c:v>Non Low SES</c:v>
                </c:pt>
              </c:strCache>
            </c:strRef>
          </c:cat>
          <c:val>
            <c:numRef>
              <c:f>Sheet1!$D$37:$D$44</c:f>
              <c:numCache>
                <c:formatCode>0%</c:formatCode>
                <c:ptCount val="7"/>
                <c:pt idx="0">
                  <c:v>0.15384615384615399</c:v>
                </c:pt>
                <c:pt idx="1">
                  <c:v>0.27027027027027001</c:v>
                </c:pt>
                <c:pt idx="2">
                  <c:v>0</c:v>
                </c:pt>
                <c:pt idx="3">
                  <c:v>0.14388489208633101</c:v>
                </c:pt>
                <c:pt idx="4">
                  <c:v>0.11111111111111099</c:v>
                </c:pt>
                <c:pt idx="5">
                  <c:v>0.18421052631578899</c:v>
                </c:pt>
                <c:pt idx="6">
                  <c:v>0.13218390804597699</c:v>
                </c:pt>
              </c:numCache>
            </c:numRef>
          </c:val>
          <c:extLst>
            <c:ext xmlns:c16="http://schemas.microsoft.com/office/drawing/2014/chart" uri="{C3380CC4-5D6E-409C-BE32-E72D297353CC}">
              <c16:uniqueId val="{00000002-75EE-47B1-95AB-AA42418FF239}"/>
            </c:ext>
          </c:extLst>
        </c:ser>
        <c:ser>
          <c:idx val="1"/>
          <c:order val="3"/>
          <c:tx>
            <c:strRef>
              <c:f>Sheet1!$C$36</c:f>
              <c:strCache>
                <c:ptCount val="1"/>
                <c:pt idx="0">
                  <c:v>B</c:v>
                </c:pt>
              </c:strCache>
            </c:strRef>
          </c:tx>
          <c:spPr>
            <a:solidFill>
              <a:srgbClr val="92D050"/>
            </a:solidFill>
            <a:ln>
              <a:noFill/>
            </a:ln>
            <a:effectLst/>
          </c:spPr>
          <c:invertIfNegative val="0"/>
          <c:cat>
            <c:strRef>
              <c:f>Sheet1!$A$37:$A$44</c:f>
              <c:strCache>
                <c:ptCount val="7"/>
                <c:pt idx="0">
                  <c:v>African American</c:v>
                </c:pt>
                <c:pt idx="1">
                  <c:v>Latino</c:v>
                </c:pt>
                <c:pt idx="2">
                  <c:v>2 or more</c:v>
                </c:pt>
                <c:pt idx="3">
                  <c:v>White</c:v>
                </c:pt>
                <c:pt idx="4">
                  <c:v>Asian</c:v>
                </c:pt>
                <c:pt idx="5">
                  <c:v>Low SES</c:v>
                </c:pt>
                <c:pt idx="6">
                  <c:v>Non Low SES</c:v>
                </c:pt>
              </c:strCache>
            </c:strRef>
          </c:cat>
          <c:val>
            <c:numRef>
              <c:f>Sheet1!$C$37:$C$44</c:f>
              <c:numCache>
                <c:formatCode>0%</c:formatCode>
                <c:ptCount val="7"/>
                <c:pt idx="0">
                  <c:v>0.15384615384615399</c:v>
                </c:pt>
                <c:pt idx="1">
                  <c:v>0.135135135135135</c:v>
                </c:pt>
                <c:pt idx="2">
                  <c:v>0.14285714285714299</c:v>
                </c:pt>
                <c:pt idx="3">
                  <c:v>0.20863309352518</c:v>
                </c:pt>
                <c:pt idx="4">
                  <c:v>0.11111111111111099</c:v>
                </c:pt>
                <c:pt idx="5">
                  <c:v>0.22368421052631601</c:v>
                </c:pt>
                <c:pt idx="6">
                  <c:v>0.15517241379310301</c:v>
                </c:pt>
              </c:numCache>
            </c:numRef>
          </c:val>
          <c:extLst>
            <c:ext xmlns:c16="http://schemas.microsoft.com/office/drawing/2014/chart" uri="{C3380CC4-5D6E-409C-BE32-E72D297353CC}">
              <c16:uniqueId val="{00000003-75EE-47B1-95AB-AA42418FF239}"/>
            </c:ext>
          </c:extLst>
        </c:ser>
        <c:ser>
          <c:idx val="0"/>
          <c:order val="4"/>
          <c:tx>
            <c:strRef>
              <c:f>Sheet1!$B$36</c:f>
              <c:strCache>
                <c:ptCount val="1"/>
                <c:pt idx="0">
                  <c:v>A</c:v>
                </c:pt>
              </c:strCache>
            </c:strRef>
          </c:tx>
          <c:spPr>
            <a:solidFill>
              <a:srgbClr val="00B050"/>
            </a:solidFill>
            <a:ln>
              <a:noFill/>
            </a:ln>
            <a:effectLst/>
          </c:spPr>
          <c:invertIfNegative val="0"/>
          <c:cat>
            <c:strRef>
              <c:f>Sheet1!$A$37:$A$44</c:f>
              <c:strCache>
                <c:ptCount val="7"/>
                <c:pt idx="0">
                  <c:v>African American</c:v>
                </c:pt>
                <c:pt idx="1">
                  <c:v>Latino</c:v>
                </c:pt>
                <c:pt idx="2">
                  <c:v>2 or more</c:v>
                </c:pt>
                <c:pt idx="3">
                  <c:v>White</c:v>
                </c:pt>
                <c:pt idx="4">
                  <c:v>Asian</c:v>
                </c:pt>
                <c:pt idx="5">
                  <c:v>Low SES</c:v>
                </c:pt>
                <c:pt idx="6">
                  <c:v>Non Low SES</c:v>
                </c:pt>
              </c:strCache>
            </c:strRef>
          </c:cat>
          <c:val>
            <c:numRef>
              <c:f>Sheet1!$B$37:$B$44</c:f>
              <c:numCache>
                <c:formatCode>0%</c:formatCode>
                <c:ptCount val="7"/>
                <c:pt idx="0">
                  <c:v>0.46153846153846201</c:v>
                </c:pt>
                <c:pt idx="1">
                  <c:v>0.21621621621621601</c:v>
                </c:pt>
                <c:pt idx="2">
                  <c:v>0.64285714285714302</c:v>
                </c:pt>
                <c:pt idx="3">
                  <c:v>0.48920863309352502</c:v>
                </c:pt>
                <c:pt idx="4">
                  <c:v>0.57777777777777795</c:v>
                </c:pt>
                <c:pt idx="5">
                  <c:v>0.31578947368421101</c:v>
                </c:pt>
                <c:pt idx="6">
                  <c:v>0.53448275862068895</c:v>
                </c:pt>
              </c:numCache>
            </c:numRef>
          </c:val>
          <c:extLst>
            <c:ext xmlns:c16="http://schemas.microsoft.com/office/drawing/2014/chart" uri="{C3380CC4-5D6E-409C-BE32-E72D297353CC}">
              <c16:uniqueId val="{00000004-75EE-47B1-95AB-AA42418FF239}"/>
            </c:ext>
          </c:extLst>
        </c:ser>
        <c:dLbls>
          <c:showLegendKey val="0"/>
          <c:showVal val="0"/>
          <c:showCatName val="0"/>
          <c:showSerName val="0"/>
          <c:showPercent val="0"/>
          <c:showBubbleSize val="0"/>
        </c:dLbls>
        <c:gapWidth val="150"/>
        <c:overlap val="100"/>
        <c:axId val="-761117104"/>
        <c:axId val="-761967776"/>
      </c:barChart>
      <c:catAx>
        <c:axId val="-76111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967776"/>
        <c:crosses val="autoZero"/>
        <c:auto val="1"/>
        <c:lblAlgn val="ctr"/>
        <c:lblOffset val="100"/>
        <c:noMultiLvlLbl val="0"/>
      </c:catAx>
      <c:valAx>
        <c:axId val="-761967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11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cap="none" spc="50" baseline="0">
                <a:solidFill>
                  <a:schemeClr val="tx1">
                    <a:lumMod val="65000"/>
                    <a:lumOff val="35000"/>
                  </a:schemeClr>
                </a:solidFill>
                <a:latin typeface="+mn-lt"/>
                <a:ea typeface="+mn-ea"/>
                <a:cs typeface="+mn-cs"/>
              </a:defRPr>
            </a:pPr>
            <a:r>
              <a:rPr lang="en-US" sz="2400" dirty="0" smtClean="0"/>
              <a:t>Systems</a:t>
            </a:r>
            <a:r>
              <a:rPr lang="en-US" sz="2400" baseline="0" dirty="0" smtClean="0"/>
              <a:t> </a:t>
            </a:r>
            <a:r>
              <a:rPr lang="en-US" sz="2400" dirty="0" smtClean="0"/>
              <a:t>and </a:t>
            </a:r>
            <a:r>
              <a:rPr lang="en-US" sz="2400" dirty="0"/>
              <a:t>scale exam</a:t>
            </a:r>
          </a:p>
        </c:rich>
      </c:tx>
      <c:overlay val="0"/>
      <c:spPr>
        <a:noFill/>
        <a:ln>
          <a:noFill/>
        </a:ln>
        <a:effectLst/>
      </c:spPr>
      <c:txPr>
        <a:bodyPr rot="0" spcFirstLastPara="1" vertOverflow="ellipsis" vert="horz" wrap="square" anchor="ctr" anchorCtr="1"/>
        <a:lstStyle/>
        <a:p>
          <a:pPr>
            <a:defRPr sz="2400" b="0" i="0" u="none" strike="noStrike" kern="1200" cap="none" spc="5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graph!$B$3</c:f>
              <c:strCache>
                <c:ptCount val="1"/>
                <c:pt idx="0">
                  <c:v>Pre-Test</c:v>
                </c:pt>
              </c:strCache>
            </c:strRef>
          </c:tx>
          <c:spPr>
            <a:noFill/>
            <a:ln w="25400" cap="flat" cmpd="sng" algn="ctr">
              <a:solidFill>
                <a:schemeClr val="accent1"/>
              </a:solidFill>
              <a:miter lim="800000"/>
            </a:ln>
            <a:effectLst/>
          </c:spPr>
          <c:invertIfNegative val="0"/>
          <c:cat>
            <c:strRef>
              <c:f>graph!$A$4:$A$7</c:f>
              <c:strCache>
                <c:ptCount val="4"/>
                <c:pt idx="0">
                  <c:v>1st</c:v>
                </c:pt>
                <c:pt idx="1">
                  <c:v>2nd</c:v>
                </c:pt>
                <c:pt idx="2">
                  <c:v>3rd</c:v>
                </c:pt>
                <c:pt idx="3">
                  <c:v>4th</c:v>
                </c:pt>
              </c:strCache>
            </c:strRef>
          </c:cat>
          <c:val>
            <c:numRef>
              <c:f>graph!$B$4:$B$7</c:f>
              <c:numCache>
                <c:formatCode>0%</c:formatCode>
                <c:ptCount val="4"/>
                <c:pt idx="0">
                  <c:v>0.541333333333333</c:v>
                </c:pt>
                <c:pt idx="1">
                  <c:v>0.52738095238095195</c:v>
                </c:pt>
                <c:pt idx="2">
                  <c:v>0.541333333333333</c:v>
                </c:pt>
                <c:pt idx="3">
                  <c:v>0.48160919540229902</c:v>
                </c:pt>
              </c:numCache>
            </c:numRef>
          </c:val>
          <c:extLst>
            <c:ext xmlns:c16="http://schemas.microsoft.com/office/drawing/2014/chart" uri="{C3380CC4-5D6E-409C-BE32-E72D297353CC}">
              <c16:uniqueId val="{00000000-6860-4012-87EB-84080881CA6F}"/>
            </c:ext>
          </c:extLst>
        </c:ser>
        <c:ser>
          <c:idx val="1"/>
          <c:order val="1"/>
          <c:tx>
            <c:strRef>
              <c:f>graph!$C$3</c:f>
              <c:strCache>
                <c:ptCount val="1"/>
                <c:pt idx="0">
                  <c:v>Post-Test</c:v>
                </c:pt>
              </c:strCache>
            </c:strRef>
          </c:tx>
          <c:spPr>
            <a:noFill/>
            <a:ln w="25400" cap="flat" cmpd="sng" algn="ctr">
              <a:solidFill>
                <a:schemeClr val="accent2"/>
              </a:solidFill>
              <a:miter lim="800000"/>
            </a:ln>
            <a:effectLst/>
          </c:spPr>
          <c:invertIfNegative val="0"/>
          <c:cat>
            <c:strRef>
              <c:f>graph!$A$4:$A$7</c:f>
              <c:strCache>
                <c:ptCount val="4"/>
                <c:pt idx="0">
                  <c:v>1st</c:v>
                </c:pt>
                <c:pt idx="1">
                  <c:v>2nd</c:v>
                </c:pt>
                <c:pt idx="2">
                  <c:v>3rd</c:v>
                </c:pt>
                <c:pt idx="3">
                  <c:v>4th</c:v>
                </c:pt>
              </c:strCache>
            </c:strRef>
          </c:cat>
          <c:val>
            <c:numRef>
              <c:f>graph!$C$4:$C$7</c:f>
              <c:numCache>
                <c:formatCode>0%</c:formatCode>
                <c:ptCount val="4"/>
                <c:pt idx="0">
                  <c:v>0.82948717948717898</c:v>
                </c:pt>
                <c:pt idx="1">
                  <c:v>0.81827956989247297</c:v>
                </c:pt>
                <c:pt idx="2">
                  <c:v>0.80666666666666598</c:v>
                </c:pt>
                <c:pt idx="3">
                  <c:v>0.83194444444444404</c:v>
                </c:pt>
              </c:numCache>
            </c:numRef>
          </c:val>
          <c:extLst>
            <c:ext xmlns:c16="http://schemas.microsoft.com/office/drawing/2014/chart" uri="{C3380CC4-5D6E-409C-BE32-E72D297353CC}">
              <c16:uniqueId val="{00000001-6860-4012-87EB-84080881CA6F}"/>
            </c:ext>
          </c:extLst>
        </c:ser>
        <c:dLbls>
          <c:showLegendKey val="0"/>
          <c:showVal val="0"/>
          <c:showCatName val="0"/>
          <c:showSerName val="0"/>
          <c:showPercent val="0"/>
          <c:showBubbleSize val="0"/>
        </c:dLbls>
        <c:gapWidth val="164"/>
        <c:overlap val="-35"/>
        <c:axId val="-761035104"/>
        <c:axId val="-761026752"/>
      </c:barChart>
      <c:catAx>
        <c:axId val="-7610351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r>
                  <a:rPr lang="en-US" sz="1000"/>
                  <a:t>Period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crossAx val="-761026752"/>
        <c:crosses val="autoZero"/>
        <c:auto val="1"/>
        <c:lblAlgn val="ctr"/>
        <c:lblOffset val="100"/>
        <c:noMultiLvlLbl val="0"/>
      </c:catAx>
      <c:valAx>
        <c:axId val="-761026752"/>
        <c:scaling>
          <c:orientation val="minMax"/>
          <c:max val="1"/>
        </c:scaling>
        <c:delete val="0"/>
        <c:axPos val="l"/>
        <c:title>
          <c:tx>
            <c:rich>
              <a:bodyPr rot="-5400000" spcFirstLastPara="1" vertOverflow="ellipsis" vert="horz" wrap="square" anchor="ctr" anchorCtr="1"/>
              <a:lstStyle/>
              <a:p>
                <a:pPr>
                  <a:defRPr sz="1050" b="0" i="0" u="none" strike="noStrike" kern="1200" baseline="0">
                    <a:solidFill>
                      <a:schemeClr val="tx1">
                        <a:lumMod val="50000"/>
                        <a:lumOff val="50000"/>
                      </a:schemeClr>
                    </a:solidFill>
                    <a:latin typeface="+mn-lt"/>
                    <a:ea typeface="+mn-ea"/>
                    <a:cs typeface="+mn-cs"/>
                  </a:defRPr>
                </a:pPr>
                <a:r>
                  <a:rPr lang="en-US" sz="1050"/>
                  <a:t>Exam grade</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50000"/>
                      <a:lumOff val="50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50000"/>
                    <a:lumOff val="50000"/>
                  </a:schemeClr>
                </a:solidFill>
                <a:latin typeface="+mn-lt"/>
                <a:ea typeface="+mn-ea"/>
                <a:cs typeface="+mn-cs"/>
              </a:defRPr>
            </a:pPr>
            <a:endParaRPr lang="en-US"/>
          </a:p>
        </c:txPr>
        <c:crossAx val="-7610351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Systems</a:t>
            </a:r>
            <a:r>
              <a:rPr lang="en-US" baseline="0"/>
              <a:t> and Scales Unit Exam</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4"/>
          <c:order val="0"/>
          <c:tx>
            <c:strRef>
              <c:f>Sheet1!$F$15</c:f>
              <c:strCache>
                <c:ptCount val="1"/>
                <c:pt idx="0">
                  <c:v>F</c:v>
                </c:pt>
              </c:strCache>
            </c:strRef>
          </c:tx>
          <c:spPr>
            <a:solidFill>
              <a:srgbClr val="FF0000"/>
            </a:solidFill>
            <a:ln>
              <a:noFill/>
            </a:ln>
            <a:effectLst/>
          </c:spPr>
          <c:invertIfNegative val="0"/>
          <c:cat>
            <c:strRef>
              <c:f>Sheet1!$A$16:$A$25</c:f>
              <c:strCache>
                <c:ptCount val="10"/>
                <c:pt idx="0">
                  <c:v>African American</c:v>
                </c:pt>
                <c:pt idx="1">
                  <c:v>Latino</c:v>
                </c:pt>
                <c:pt idx="2">
                  <c:v>2 or more</c:v>
                </c:pt>
                <c:pt idx="3">
                  <c:v>White</c:v>
                </c:pt>
                <c:pt idx="4">
                  <c:v>Asian</c:v>
                </c:pt>
                <c:pt idx="5">
                  <c:v>Low SES</c:v>
                </c:pt>
                <c:pt idx="6">
                  <c:v>Non-low SES</c:v>
                </c:pt>
                <c:pt idx="7">
                  <c:v>Special Ed</c:v>
                </c:pt>
                <c:pt idx="8">
                  <c:v>ELL</c:v>
                </c:pt>
                <c:pt idx="9">
                  <c:v>Total</c:v>
                </c:pt>
              </c:strCache>
            </c:strRef>
          </c:cat>
          <c:val>
            <c:numRef>
              <c:f>Sheet1!$F$16:$F$25</c:f>
              <c:numCache>
                <c:formatCode>0%</c:formatCode>
                <c:ptCount val="10"/>
                <c:pt idx="0">
                  <c:v>0.2</c:v>
                </c:pt>
                <c:pt idx="1">
                  <c:v>0.20833333333333301</c:v>
                </c:pt>
                <c:pt idx="2">
                  <c:v>0.16666666666666699</c:v>
                </c:pt>
                <c:pt idx="3">
                  <c:v>6.9930069930069894E-2</c:v>
                </c:pt>
                <c:pt idx="4">
                  <c:v>2.7777777777777801E-2</c:v>
                </c:pt>
                <c:pt idx="5">
                  <c:v>0.133333333333333</c:v>
                </c:pt>
                <c:pt idx="6">
                  <c:v>8.4415584415584402E-2</c:v>
                </c:pt>
                <c:pt idx="7">
                  <c:v>0.11111111111111099</c:v>
                </c:pt>
                <c:pt idx="8">
                  <c:v>0.29166666666666702</c:v>
                </c:pt>
                <c:pt idx="9">
                  <c:v>0.104247104247104</c:v>
                </c:pt>
              </c:numCache>
            </c:numRef>
          </c:val>
          <c:extLst>
            <c:ext xmlns:c16="http://schemas.microsoft.com/office/drawing/2014/chart" uri="{C3380CC4-5D6E-409C-BE32-E72D297353CC}">
              <c16:uniqueId val="{00000000-E619-4766-93AA-361F324CDABB}"/>
            </c:ext>
          </c:extLst>
        </c:ser>
        <c:ser>
          <c:idx val="3"/>
          <c:order val="1"/>
          <c:tx>
            <c:strRef>
              <c:f>Sheet1!$E$15</c:f>
              <c:strCache>
                <c:ptCount val="1"/>
                <c:pt idx="0">
                  <c:v>D</c:v>
                </c:pt>
              </c:strCache>
            </c:strRef>
          </c:tx>
          <c:spPr>
            <a:solidFill>
              <a:srgbClr val="FFC000"/>
            </a:solidFill>
            <a:ln>
              <a:noFill/>
            </a:ln>
            <a:effectLst/>
          </c:spPr>
          <c:invertIfNegative val="0"/>
          <c:cat>
            <c:strRef>
              <c:f>Sheet1!$A$16:$A$25</c:f>
              <c:strCache>
                <c:ptCount val="10"/>
                <c:pt idx="0">
                  <c:v>African American</c:v>
                </c:pt>
                <c:pt idx="1">
                  <c:v>Latino</c:v>
                </c:pt>
                <c:pt idx="2">
                  <c:v>2 or more</c:v>
                </c:pt>
                <c:pt idx="3">
                  <c:v>White</c:v>
                </c:pt>
                <c:pt idx="4">
                  <c:v>Asian</c:v>
                </c:pt>
                <c:pt idx="5">
                  <c:v>Low SES</c:v>
                </c:pt>
                <c:pt idx="6">
                  <c:v>Non-low SES</c:v>
                </c:pt>
                <c:pt idx="7">
                  <c:v>Special Ed</c:v>
                </c:pt>
                <c:pt idx="8">
                  <c:v>ELL</c:v>
                </c:pt>
                <c:pt idx="9">
                  <c:v>Total</c:v>
                </c:pt>
              </c:strCache>
            </c:strRef>
          </c:cat>
          <c:val>
            <c:numRef>
              <c:f>Sheet1!$E$16:$E$25</c:f>
              <c:numCache>
                <c:formatCode>0%</c:formatCode>
                <c:ptCount val="10"/>
                <c:pt idx="0">
                  <c:v>0</c:v>
                </c:pt>
                <c:pt idx="1">
                  <c:v>0.14583333333333301</c:v>
                </c:pt>
                <c:pt idx="2">
                  <c:v>8.3333333333333301E-2</c:v>
                </c:pt>
                <c:pt idx="3">
                  <c:v>9.0909090909090898E-2</c:v>
                </c:pt>
                <c:pt idx="4">
                  <c:v>0.13888888888888901</c:v>
                </c:pt>
                <c:pt idx="5">
                  <c:v>0.104761904761905</c:v>
                </c:pt>
                <c:pt idx="6">
                  <c:v>0.103896103896104</c:v>
                </c:pt>
                <c:pt idx="7">
                  <c:v>0.296296296296296</c:v>
                </c:pt>
                <c:pt idx="8">
                  <c:v>0.125</c:v>
                </c:pt>
                <c:pt idx="9">
                  <c:v>0.104247104247104</c:v>
                </c:pt>
              </c:numCache>
            </c:numRef>
          </c:val>
          <c:extLst>
            <c:ext xmlns:c16="http://schemas.microsoft.com/office/drawing/2014/chart" uri="{C3380CC4-5D6E-409C-BE32-E72D297353CC}">
              <c16:uniqueId val="{00000001-E619-4766-93AA-361F324CDABB}"/>
            </c:ext>
          </c:extLst>
        </c:ser>
        <c:ser>
          <c:idx val="2"/>
          <c:order val="2"/>
          <c:tx>
            <c:strRef>
              <c:f>Sheet1!$D$15</c:f>
              <c:strCache>
                <c:ptCount val="1"/>
                <c:pt idx="0">
                  <c:v>C</c:v>
                </c:pt>
              </c:strCache>
            </c:strRef>
          </c:tx>
          <c:spPr>
            <a:solidFill>
              <a:srgbClr val="FFFF00"/>
            </a:solidFill>
            <a:ln>
              <a:noFill/>
            </a:ln>
            <a:effectLst/>
          </c:spPr>
          <c:invertIfNegative val="0"/>
          <c:cat>
            <c:strRef>
              <c:f>Sheet1!$A$16:$A$25</c:f>
              <c:strCache>
                <c:ptCount val="10"/>
                <c:pt idx="0">
                  <c:v>African American</c:v>
                </c:pt>
                <c:pt idx="1">
                  <c:v>Latino</c:v>
                </c:pt>
                <c:pt idx="2">
                  <c:v>2 or more</c:v>
                </c:pt>
                <c:pt idx="3">
                  <c:v>White</c:v>
                </c:pt>
                <c:pt idx="4">
                  <c:v>Asian</c:v>
                </c:pt>
                <c:pt idx="5">
                  <c:v>Low SES</c:v>
                </c:pt>
                <c:pt idx="6">
                  <c:v>Non-low SES</c:v>
                </c:pt>
                <c:pt idx="7">
                  <c:v>Special Ed</c:v>
                </c:pt>
                <c:pt idx="8">
                  <c:v>ELL</c:v>
                </c:pt>
                <c:pt idx="9">
                  <c:v>Total</c:v>
                </c:pt>
              </c:strCache>
            </c:strRef>
          </c:cat>
          <c:val>
            <c:numRef>
              <c:f>Sheet1!$D$16:$D$25</c:f>
              <c:numCache>
                <c:formatCode>0%</c:formatCode>
                <c:ptCount val="10"/>
                <c:pt idx="0">
                  <c:v>0.2</c:v>
                </c:pt>
                <c:pt idx="1">
                  <c:v>0.3125</c:v>
                </c:pt>
                <c:pt idx="2">
                  <c:v>8.3333333333333301E-2</c:v>
                </c:pt>
                <c:pt idx="3">
                  <c:v>0.18181818181818199</c:v>
                </c:pt>
                <c:pt idx="4">
                  <c:v>0.22222222222222199</c:v>
                </c:pt>
                <c:pt idx="5">
                  <c:v>0.266666666666667</c:v>
                </c:pt>
                <c:pt idx="6">
                  <c:v>0.17532467532467499</c:v>
                </c:pt>
                <c:pt idx="7">
                  <c:v>0.37037037037037002</c:v>
                </c:pt>
                <c:pt idx="8">
                  <c:v>0.33333333333333298</c:v>
                </c:pt>
                <c:pt idx="9">
                  <c:v>0.21235521235521199</c:v>
                </c:pt>
              </c:numCache>
            </c:numRef>
          </c:val>
          <c:extLst>
            <c:ext xmlns:c16="http://schemas.microsoft.com/office/drawing/2014/chart" uri="{C3380CC4-5D6E-409C-BE32-E72D297353CC}">
              <c16:uniqueId val="{00000002-E619-4766-93AA-361F324CDABB}"/>
            </c:ext>
          </c:extLst>
        </c:ser>
        <c:ser>
          <c:idx val="1"/>
          <c:order val="3"/>
          <c:tx>
            <c:strRef>
              <c:f>Sheet1!$C$15</c:f>
              <c:strCache>
                <c:ptCount val="1"/>
                <c:pt idx="0">
                  <c:v>B</c:v>
                </c:pt>
              </c:strCache>
            </c:strRef>
          </c:tx>
          <c:spPr>
            <a:solidFill>
              <a:srgbClr val="92D050"/>
            </a:solidFill>
            <a:ln>
              <a:noFill/>
            </a:ln>
            <a:effectLst/>
          </c:spPr>
          <c:invertIfNegative val="0"/>
          <c:cat>
            <c:strRef>
              <c:f>Sheet1!$A$16:$A$25</c:f>
              <c:strCache>
                <c:ptCount val="10"/>
                <c:pt idx="0">
                  <c:v>African American</c:v>
                </c:pt>
                <c:pt idx="1">
                  <c:v>Latino</c:v>
                </c:pt>
                <c:pt idx="2">
                  <c:v>2 or more</c:v>
                </c:pt>
                <c:pt idx="3">
                  <c:v>White</c:v>
                </c:pt>
                <c:pt idx="4">
                  <c:v>Asian</c:v>
                </c:pt>
                <c:pt idx="5">
                  <c:v>Low SES</c:v>
                </c:pt>
                <c:pt idx="6">
                  <c:v>Non-low SES</c:v>
                </c:pt>
                <c:pt idx="7">
                  <c:v>Special Ed</c:v>
                </c:pt>
                <c:pt idx="8">
                  <c:v>ELL</c:v>
                </c:pt>
                <c:pt idx="9">
                  <c:v>Total</c:v>
                </c:pt>
              </c:strCache>
            </c:strRef>
          </c:cat>
          <c:val>
            <c:numRef>
              <c:f>Sheet1!$C$16:$C$25</c:f>
              <c:numCache>
                <c:formatCode>0%</c:formatCode>
                <c:ptCount val="10"/>
                <c:pt idx="0">
                  <c:v>0.4</c:v>
                </c:pt>
                <c:pt idx="1">
                  <c:v>0.1875</c:v>
                </c:pt>
                <c:pt idx="2">
                  <c:v>0.25</c:v>
                </c:pt>
                <c:pt idx="3">
                  <c:v>0.20279720279720301</c:v>
                </c:pt>
                <c:pt idx="4">
                  <c:v>0.13888888888888901</c:v>
                </c:pt>
                <c:pt idx="5">
                  <c:v>0.29523809523809502</c:v>
                </c:pt>
                <c:pt idx="6">
                  <c:v>0.12987012987013</c:v>
                </c:pt>
                <c:pt idx="7">
                  <c:v>0.22222222222222199</c:v>
                </c:pt>
                <c:pt idx="8">
                  <c:v>0.16666666666666699</c:v>
                </c:pt>
                <c:pt idx="9">
                  <c:v>0.19691119691119699</c:v>
                </c:pt>
              </c:numCache>
            </c:numRef>
          </c:val>
          <c:extLst>
            <c:ext xmlns:c16="http://schemas.microsoft.com/office/drawing/2014/chart" uri="{C3380CC4-5D6E-409C-BE32-E72D297353CC}">
              <c16:uniqueId val="{00000003-E619-4766-93AA-361F324CDABB}"/>
            </c:ext>
          </c:extLst>
        </c:ser>
        <c:ser>
          <c:idx val="0"/>
          <c:order val="4"/>
          <c:tx>
            <c:strRef>
              <c:f>Sheet1!$B$15</c:f>
              <c:strCache>
                <c:ptCount val="1"/>
                <c:pt idx="0">
                  <c:v>A</c:v>
                </c:pt>
              </c:strCache>
            </c:strRef>
          </c:tx>
          <c:spPr>
            <a:solidFill>
              <a:srgbClr val="00B050"/>
            </a:solidFill>
            <a:ln>
              <a:noFill/>
            </a:ln>
            <a:effectLst/>
          </c:spPr>
          <c:invertIfNegative val="0"/>
          <c:cat>
            <c:strRef>
              <c:f>Sheet1!$A$16:$A$25</c:f>
              <c:strCache>
                <c:ptCount val="10"/>
                <c:pt idx="0">
                  <c:v>African American</c:v>
                </c:pt>
                <c:pt idx="1">
                  <c:v>Latino</c:v>
                </c:pt>
                <c:pt idx="2">
                  <c:v>2 or more</c:v>
                </c:pt>
                <c:pt idx="3">
                  <c:v>White</c:v>
                </c:pt>
                <c:pt idx="4">
                  <c:v>Asian</c:v>
                </c:pt>
                <c:pt idx="5">
                  <c:v>Low SES</c:v>
                </c:pt>
                <c:pt idx="6">
                  <c:v>Non-low SES</c:v>
                </c:pt>
                <c:pt idx="7">
                  <c:v>Special Ed</c:v>
                </c:pt>
                <c:pt idx="8">
                  <c:v>ELL</c:v>
                </c:pt>
                <c:pt idx="9">
                  <c:v>Total</c:v>
                </c:pt>
              </c:strCache>
            </c:strRef>
          </c:cat>
          <c:val>
            <c:numRef>
              <c:f>Sheet1!$B$16:$B$25</c:f>
              <c:numCache>
                <c:formatCode>0%</c:formatCode>
                <c:ptCount val="10"/>
                <c:pt idx="0">
                  <c:v>0.2</c:v>
                </c:pt>
                <c:pt idx="1">
                  <c:v>0.14583333333333301</c:v>
                </c:pt>
                <c:pt idx="2">
                  <c:v>0.41666666666666702</c:v>
                </c:pt>
                <c:pt idx="3">
                  <c:v>0.45454545454545398</c:v>
                </c:pt>
                <c:pt idx="4">
                  <c:v>0.47222222222222199</c:v>
                </c:pt>
                <c:pt idx="5">
                  <c:v>0.2</c:v>
                </c:pt>
                <c:pt idx="6">
                  <c:v>0.506493506493507</c:v>
                </c:pt>
                <c:pt idx="7">
                  <c:v>0</c:v>
                </c:pt>
                <c:pt idx="8">
                  <c:v>8.3333333333333301E-2</c:v>
                </c:pt>
                <c:pt idx="9">
                  <c:v>0.38223938223938198</c:v>
                </c:pt>
              </c:numCache>
            </c:numRef>
          </c:val>
          <c:extLst>
            <c:ext xmlns:c16="http://schemas.microsoft.com/office/drawing/2014/chart" uri="{C3380CC4-5D6E-409C-BE32-E72D297353CC}">
              <c16:uniqueId val="{00000004-E619-4766-93AA-361F324CDABB}"/>
            </c:ext>
          </c:extLst>
        </c:ser>
        <c:dLbls>
          <c:showLegendKey val="0"/>
          <c:showVal val="0"/>
          <c:showCatName val="0"/>
          <c:showSerName val="0"/>
          <c:showPercent val="0"/>
          <c:showBubbleSize val="0"/>
        </c:dLbls>
        <c:gapWidth val="150"/>
        <c:overlap val="100"/>
        <c:axId val="-760929584"/>
        <c:axId val="-760926144"/>
      </c:barChart>
      <c:catAx>
        <c:axId val="-76092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926144"/>
        <c:crosses val="autoZero"/>
        <c:auto val="1"/>
        <c:lblAlgn val="ctr"/>
        <c:lblOffset val="100"/>
        <c:noMultiLvlLbl val="0"/>
      </c:catAx>
      <c:valAx>
        <c:axId val="-760926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929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Animals Unit</a:t>
            </a:r>
            <a:r>
              <a:rPr lang="en-US" baseline="0"/>
              <a:t> Exam</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4"/>
          <c:order val="0"/>
          <c:tx>
            <c:strRef>
              <c:f>Sheet1!$F$48</c:f>
              <c:strCache>
                <c:ptCount val="1"/>
                <c:pt idx="0">
                  <c:v>F</c:v>
                </c:pt>
              </c:strCache>
            </c:strRef>
          </c:tx>
          <c:spPr>
            <a:solidFill>
              <a:srgbClr val="FF0000"/>
            </a:solidFill>
            <a:ln>
              <a:noFill/>
            </a:ln>
            <a:effectLst/>
          </c:spPr>
          <c:invertIfNegative val="0"/>
          <c:cat>
            <c:strRef>
              <c:f>Sheet1!$A$49:$A$58</c:f>
              <c:strCache>
                <c:ptCount val="10"/>
                <c:pt idx="0">
                  <c:v>African American</c:v>
                </c:pt>
                <c:pt idx="1">
                  <c:v>Latino</c:v>
                </c:pt>
                <c:pt idx="2">
                  <c:v>2 or more</c:v>
                </c:pt>
                <c:pt idx="3">
                  <c:v>White</c:v>
                </c:pt>
                <c:pt idx="4">
                  <c:v>Asian</c:v>
                </c:pt>
                <c:pt idx="5">
                  <c:v>Low SES</c:v>
                </c:pt>
                <c:pt idx="6">
                  <c:v>Non-low SES</c:v>
                </c:pt>
                <c:pt idx="7">
                  <c:v>Special Ed</c:v>
                </c:pt>
                <c:pt idx="8">
                  <c:v>ELL</c:v>
                </c:pt>
                <c:pt idx="9">
                  <c:v>Total</c:v>
                </c:pt>
              </c:strCache>
            </c:strRef>
          </c:cat>
          <c:val>
            <c:numRef>
              <c:f>Sheet1!$F$49:$F$58</c:f>
              <c:numCache>
                <c:formatCode>0%</c:formatCode>
                <c:ptCount val="10"/>
                <c:pt idx="0">
                  <c:v>0.25</c:v>
                </c:pt>
                <c:pt idx="1">
                  <c:v>0.3</c:v>
                </c:pt>
                <c:pt idx="2">
                  <c:v>0.16666666666666699</c:v>
                </c:pt>
                <c:pt idx="3">
                  <c:v>0.128571428571429</c:v>
                </c:pt>
                <c:pt idx="4">
                  <c:v>0.11111111111111099</c:v>
                </c:pt>
                <c:pt idx="5">
                  <c:v>0.245283018867925</c:v>
                </c:pt>
                <c:pt idx="6">
                  <c:v>0.10738255033557</c:v>
                </c:pt>
                <c:pt idx="7">
                  <c:v>0.34615384615384598</c:v>
                </c:pt>
                <c:pt idx="8">
                  <c:v>0.16666666666666699</c:v>
                </c:pt>
                <c:pt idx="9">
                  <c:v>0.16470588235294101</c:v>
                </c:pt>
              </c:numCache>
            </c:numRef>
          </c:val>
          <c:extLst>
            <c:ext xmlns:c16="http://schemas.microsoft.com/office/drawing/2014/chart" uri="{C3380CC4-5D6E-409C-BE32-E72D297353CC}">
              <c16:uniqueId val="{00000000-AC21-402F-9396-F00BB73EA5E5}"/>
            </c:ext>
          </c:extLst>
        </c:ser>
        <c:ser>
          <c:idx val="3"/>
          <c:order val="1"/>
          <c:tx>
            <c:strRef>
              <c:f>Sheet1!$E$48</c:f>
              <c:strCache>
                <c:ptCount val="1"/>
                <c:pt idx="0">
                  <c:v>D</c:v>
                </c:pt>
              </c:strCache>
            </c:strRef>
          </c:tx>
          <c:spPr>
            <a:solidFill>
              <a:srgbClr val="FFC000"/>
            </a:solidFill>
            <a:ln>
              <a:noFill/>
            </a:ln>
            <a:effectLst/>
          </c:spPr>
          <c:invertIfNegative val="0"/>
          <c:cat>
            <c:strRef>
              <c:f>Sheet1!$A$49:$A$58</c:f>
              <c:strCache>
                <c:ptCount val="10"/>
                <c:pt idx="0">
                  <c:v>African American</c:v>
                </c:pt>
                <c:pt idx="1">
                  <c:v>Latino</c:v>
                </c:pt>
                <c:pt idx="2">
                  <c:v>2 or more</c:v>
                </c:pt>
                <c:pt idx="3">
                  <c:v>White</c:v>
                </c:pt>
                <c:pt idx="4">
                  <c:v>Asian</c:v>
                </c:pt>
                <c:pt idx="5">
                  <c:v>Low SES</c:v>
                </c:pt>
                <c:pt idx="6">
                  <c:v>Non-low SES</c:v>
                </c:pt>
                <c:pt idx="7">
                  <c:v>Special Ed</c:v>
                </c:pt>
                <c:pt idx="8">
                  <c:v>ELL</c:v>
                </c:pt>
                <c:pt idx="9">
                  <c:v>Total</c:v>
                </c:pt>
              </c:strCache>
            </c:strRef>
          </c:cat>
          <c:val>
            <c:numRef>
              <c:f>Sheet1!$E$49:$E$58</c:f>
              <c:numCache>
                <c:formatCode>0%</c:formatCode>
                <c:ptCount val="10"/>
                <c:pt idx="0">
                  <c:v>0</c:v>
                </c:pt>
                <c:pt idx="1">
                  <c:v>0.1</c:v>
                </c:pt>
                <c:pt idx="2">
                  <c:v>0</c:v>
                </c:pt>
                <c:pt idx="3">
                  <c:v>0.114285714285714</c:v>
                </c:pt>
                <c:pt idx="4">
                  <c:v>8.3333333333333301E-2</c:v>
                </c:pt>
                <c:pt idx="5">
                  <c:v>0.113207547169811</c:v>
                </c:pt>
                <c:pt idx="6">
                  <c:v>9.3959731543624206E-2</c:v>
                </c:pt>
                <c:pt idx="7">
                  <c:v>0.115384615384615</c:v>
                </c:pt>
                <c:pt idx="8">
                  <c:v>0.16666666666666699</c:v>
                </c:pt>
                <c:pt idx="9">
                  <c:v>0.101960784313725</c:v>
                </c:pt>
              </c:numCache>
            </c:numRef>
          </c:val>
          <c:extLst>
            <c:ext xmlns:c16="http://schemas.microsoft.com/office/drawing/2014/chart" uri="{C3380CC4-5D6E-409C-BE32-E72D297353CC}">
              <c16:uniqueId val="{00000001-AC21-402F-9396-F00BB73EA5E5}"/>
            </c:ext>
          </c:extLst>
        </c:ser>
        <c:ser>
          <c:idx val="2"/>
          <c:order val="2"/>
          <c:tx>
            <c:strRef>
              <c:f>Sheet1!$D$48</c:f>
              <c:strCache>
                <c:ptCount val="1"/>
                <c:pt idx="0">
                  <c:v>C</c:v>
                </c:pt>
              </c:strCache>
            </c:strRef>
          </c:tx>
          <c:spPr>
            <a:solidFill>
              <a:srgbClr val="FFFF00"/>
            </a:solidFill>
            <a:ln>
              <a:noFill/>
            </a:ln>
            <a:effectLst/>
          </c:spPr>
          <c:invertIfNegative val="0"/>
          <c:cat>
            <c:strRef>
              <c:f>Sheet1!$A$49:$A$58</c:f>
              <c:strCache>
                <c:ptCount val="10"/>
                <c:pt idx="0">
                  <c:v>African American</c:v>
                </c:pt>
                <c:pt idx="1">
                  <c:v>Latino</c:v>
                </c:pt>
                <c:pt idx="2">
                  <c:v>2 or more</c:v>
                </c:pt>
                <c:pt idx="3">
                  <c:v>White</c:v>
                </c:pt>
                <c:pt idx="4">
                  <c:v>Asian</c:v>
                </c:pt>
                <c:pt idx="5">
                  <c:v>Low SES</c:v>
                </c:pt>
                <c:pt idx="6">
                  <c:v>Non-low SES</c:v>
                </c:pt>
                <c:pt idx="7">
                  <c:v>Special Ed</c:v>
                </c:pt>
                <c:pt idx="8">
                  <c:v>ELL</c:v>
                </c:pt>
                <c:pt idx="9">
                  <c:v>Total</c:v>
                </c:pt>
              </c:strCache>
            </c:strRef>
          </c:cat>
          <c:val>
            <c:numRef>
              <c:f>Sheet1!$D$49:$D$58</c:f>
              <c:numCache>
                <c:formatCode>0%</c:formatCode>
                <c:ptCount val="10"/>
                <c:pt idx="0">
                  <c:v>0</c:v>
                </c:pt>
                <c:pt idx="1">
                  <c:v>0.26</c:v>
                </c:pt>
                <c:pt idx="2">
                  <c:v>8.3333333333333301E-2</c:v>
                </c:pt>
                <c:pt idx="3">
                  <c:v>0.2</c:v>
                </c:pt>
                <c:pt idx="4">
                  <c:v>0.11111111111111099</c:v>
                </c:pt>
                <c:pt idx="5">
                  <c:v>0.18867924528301899</c:v>
                </c:pt>
                <c:pt idx="6">
                  <c:v>0.17449664429530201</c:v>
                </c:pt>
                <c:pt idx="7">
                  <c:v>0.269230769230769</c:v>
                </c:pt>
                <c:pt idx="8">
                  <c:v>0.29166666666666702</c:v>
                </c:pt>
                <c:pt idx="9">
                  <c:v>0.18039215686274501</c:v>
                </c:pt>
              </c:numCache>
            </c:numRef>
          </c:val>
          <c:extLst>
            <c:ext xmlns:c16="http://schemas.microsoft.com/office/drawing/2014/chart" uri="{C3380CC4-5D6E-409C-BE32-E72D297353CC}">
              <c16:uniqueId val="{00000002-AC21-402F-9396-F00BB73EA5E5}"/>
            </c:ext>
          </c:extLst>
        </c:ser>
        <c:ser>
          <c:idx val="1"/>
          <c:order val="3"/>
          <c:tx>
            <c:strRef>
              <c:f>Sheet1!$C$48</c:f>
              <c:strCache>
                <c:ptCount val="1"/>
                <c:pt idx="0">
                  <c:v>B</c:v>
                </c:pt>
              </c:strCache>
            </c:strRef>
          </c:tx>
          <c:spPr>
            <a:solidFill>
              <a:srgbClr val="92D050"/>
            </a:solidFill>
            <a:ln>
              <a:noFill/>
            </a:ln>
            <a:effectLst/>
          </c:spPr>
          <c:invertIfNegative val="0"/>
          <c:cat>
            <c:strRef>
              <c:f>Sheet1!$A$49:$A$58</c:f>
              <c:strCache>
                <c:ptCount val="10"/>
                <c:pt idx="0">
                  <c:v>African American</c:v>
                </c:pt>
                <c:pt idx="1">
                  <c:v>Latino</c:v>
                </c:pt>
                <c:pt idx="2">
                  <c:v>2 or more</c:v>
                </c:pt>
                <c:pt idx="3">
                  <c:v>White</c:v>
                </c:pt>
                <c:pt idx="4">
                  <c:v>Asian</c:v>
                </c:pt>
                <c:pt idx="5">
                  <c:v>Low SES</c:v>
                </c:pt>
                <c:pt idx="6">
                  <c:v>Non-low SES</c:v>
                </c:pt>
                <c:pt idx="7">
                  <c:v>Special Ed</c:v>
                </c:pt>
                <c:pt idx="8">
                  <c:v>ELL</c:v>
                </c:pt>
                <c:pt idx="9">
                  <c:v>Total</c:v>
                </c:pt>
              </c:strCache>
            </c:strRef>
          </c:cat>
          <c:val>
            <c:numRef>
              <c:f>Sheet1!$C$49:$C$58</c:f>
              <c:numCache>
                <c:formatCode>0%</c:formatCode>
                <c:ptCount val="10"/>
                <c:pt idx="0">
                  <c:v>0.625</c:v>
                </c:pt>
                <c:pt idx="1">
                  <c:v>0.18</c:v>
                </c:pt>
                <c:pt idx="2">
                  <c:v>0.33333333333333298</c:v>
                </c:pt>
                <c:pt idx="3">
                  <c:v>0.17142857142857101</c:v>
                </c:pt>
                <c:pt idx="4">
                  <c:v>0.33333333333333298</c:v>
                </c:pt>
                <c:pt idx="5">
                  <c:v>0.20754716981132099</c:v>
                </c:pt>
                <c:pt idx="6">
                  <c:v>0.24161073825503401</c:v>
                </c:pt>
                <c:pt idx="7">
                  <c:v>0.230769230769231</c:v>
                </c:pt>
                <c:pt idx="8">
                  <c:v>0.125</c:v>
                </c:pt>
                <c:pt idx="9">
                  <c:v>0.227450980392157</c:v>
                </c:pt>
              </c:numCache>
            </c:numRef>
          </c:val>
          <c:extLst>
            <c:ext xmlns:c16="http://schemas.microsoft.com/office/drawing/2014/chart" uri="{C3380CC4-5D6E-409C-BE32-E72D297353CC}">
              <c16:uniqueId val="{00000003-AC21-402F-9396-F00BB73EA5E5}"/>
            </c:ext>
          </c:extLst>
        </c:ser>
        <c:ser>
          <c:idx val="0"/>
          <c:order val="4"/>
          <c:tx>
            <c:strRef>
              <c:f>Sheet1!$B$48</c:f>
              <c:strCache>
                <c:ptCount val="1"/>
                <c:pt idx="0">
                  <c:v>A</c:v>
                </c:pt>
              </c:strCache>
            </c:strRef>
          </c:tx>
          <c:spPr>
            <a:solidFill>
              <a:srgbClr val="00B050"/>
            </a:solidFill>
            <a:ln>
              <a:noFill/>
            </a:ln>
            <a:effectLst/>
          </c:spPr>
          <c:invertIfNegative val="0"/>
          <c:cat>
            <c:strRef>
              <c:f>Sheet1!$A$49:$A$58</c:f>
              <c:strCache>
                <c:ptCount val="10"/>
                <c:pt idx="0">
                  <c:v>African American</c:v>
                </c:pt>
                <c:pt idx="1">
                  <c:v>Latino</c:v>
                </c:pt>
                <c:pt idx="2">
                  <c:v>2 or more</c:v>
                </c:pt>
                <c:pt idx="3">
                  <c:v>White</c:v>
                </c:pt>
                <c:pt idx="4">
                  <c:v>Asian</c:v>
                </c:pt>
                <c:pt idx="5">
                  <c:v>Low SES</c:v>
                </c:pt>
                <c:pt idx="6">
                  <c:v>Non-low SES</c:v>
                </c:pt>
                <c:pt idx="7">
                  <c:v>Special Ed</c:v>
                </c:pt>
                <c:pt idx="8">
                  <c:v>ELL</c:v>
                </c:pt>
                <c:pt idx="9">
                  <c:v>Total</c:v>
                </c:pt>
              </c:strCache>
            </c:strRef>
          </c:cat>
          <c:val>
            <c:numRef>
              <c:f>Sheet1!$B$49:$B$58</c:f>
              <c:numCache>
                <c:formatCode>0%</c:formatCode>
                <c:ptCount val="10"/>
                <c:pt idx="0">
                  <c:v>0.125</c:v>
                </c:pt>
                <c:pt idx="1">
                  <c:v>0.16</c:v>
                </c:pt>
                <c:pt idx="2">
                  <c:v>0.41666666666666702</c:v>
                </c:pt>
                <c:pt idx="3">
                  <c:v>0.38571428571428601</c:v>
                </c:pt>
                <c:pt idx="4">
                  <c:v>0.36111111111111099</c:v>
                </c:pt>
                <c:pt idx="5">
                  <c:v>0.245283018867925</c:v>
                </c:pt>
                <c:pt idx="6">
                  <c:v>0.38255033557047002</c:v>
                </c:pt>
                <c:pt idx="7">
                  <c:v>3.8461538461538498E-2</c:v>
                </c:pt>
                <c:pt idx="8">
                  <c:v>0.25</c:v>
                </c:pt>
                <c:pt idx="9">
                  <c:v>0.32549019607843099</c:v>
                </c:pt>
              </c:numCache>
            </c:numRef>
          </c:val>
          <c:extLst>
            <c:ext xmlns:c16="http://schemas.microsoft.com/office/drawing/2014/chart" uri="{C3380CC4-5D6E-409C-BE32-E72D297353CC}">
              <c16:uniqueId val="{00000004-AC21-402F-9396-F00BB73EA5E5}"/>
            </c:ext>
          </c:extLst>
        </c:ser>
        <c:dLbls>
          <c:showLegendKey val="0"/>
          <c:showVal val="0"/>
          <c:showCatName val="0"/>
          <c:showSerName val="0"/>
          <c:showPercent val="0"/>
          <c:showBubbleSize val="0"/>
        </c:dLbls>
        <c:gapWidth val="150"/>
        <c:overlap val="100"/>
        <c:axId val="-764641440"/>
        <c:axId val="-764636688"/>
      </c:barChart>
      <c:catAx>
        <c:axId val="-76464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4636688"/>
        <c:crosses val="autoZero"/>
        <c:auto val="1"/>
        <c:lblAlgn val="ctr"/>
        <c:lblOffset val="100"/>
        <c:noMultiLvlLbl val="0"/>
      </c:catAx>
      <c:valAx>
        <c:axId val="-764636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4641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Demographics of Targeted</a:t>
            </a:r>
            <a:r>
              <a:rPr lang="en-US" baseline="0"/>
              <a:t> Students for 24-Credit Pilot Plan by Percentage</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alpha val="85000"/>
              </a:schemeClr>
            </a:solidFill>
            <a:ln w="9525" cap="flat" cmpd="sng" algn="ctr">
              <a:solidFill>
                <a:sysClr val="windowText" lastClr="000000"/>
              </a:solidFill>
              <a:round/>
            </a:ln>
            <a:effectLst/>
          </c:spPr>
          <c:invertIfNegative val="0"/>
          <c:dPt>
            <c:idx val="0"/>
            <c:invertIfNegative val="0"/>
            <c:bubble3D val="0"/>
            <c:spPr>
              <a:solidFill>
                <a:srgbClr val="FFFF00"/>
              </a:solidFill>
              <a:ln w="9525" cap="flat" cmpd="sng" algn="ctr">
                <a:solidFill>
                  <a:sysClr val="windowText" lastClr="000000"/>
                </a:solidFill>
                <a:round/>
              </a:ln>
              <a:effectLst/>
            </c:spPr>
            <c:extLst>
              <c:ext xmlns:c16="http://schemas.microsoft.com/office/drawing/2014/chart" uri="{C3380CC4-5D6E-409C-BE32-E72D297353CC}">
                <c16:uniqueId val="{00000001-0B7A-4034-A7A5-4FB516142D7D}"/>
              </c:ext>
            </c:extLst>
          </c:dPt>
          <c:dPt>
            <c:idx val="1"/>
            <c:invertIfNegative val="0"/>
            <c:bubble3D val="0"/>
            <c:spPr>
              <a:solidFill>
                <a:srgbClr val="00B0F0"/>
              </a:solidFill>
              <a:ln w="9525" cap="flat" cmpd="sng" algn="ctr">
                <a:solidFill>
                  <a:sysClr val="windowText" lastClr="000000"/>
                </a:solidFill>
                <a:round/>
              </a:ln>
              <a:effectLst/>
            </c:spPr>
            <c:extLst>
              <c:ext xmlns:c16="http://schemas.microsoft.com/office/drawing/2014/chart" uri="{C3380CC4-5D6E-409C-BE32-E72D297353CC}">
                <c16:uniqueId val="{00000003-0B7A-4034-A7A5-4FB516142D7D}"/>
              </c:ext>
            </c:extLst>
          </c:dPt>
          <c:dPt>
            <c:idx val="2"/>
            <c:invertIfNegative val="0"/>
            <c:bubble3D val="0"/>
            <c:spPr>
              <a:solidFill>
                <a:srgbClr val="002060"/>
              </a:solidFill>
              <a:ln w="9525" cap="flat" cmpd="sng" algn="ctr">
                <a:solidFill>
                  <a:sysClr val="windowText" lastClr="000000"/>
                </a:solidFill>
                <a:round/>
              </a:ln>
              <a:effectLst/>
            </c:spPr>
            <c:extLst>
              <c:ext xmlns:c16="http://schemas.microsoft.com/office/drawing/2014/chart" uri="{C3380CC4-5D6E-409C-BE32-E72D297353CC}">
                <c16:uniqueId val="{00000005-0B7A-4034-A7A5-4FB516142D7D}"/>
              </c:ext>
            </c:extLst>
          </c:dPt>
          <c:dPt>
            <c:idx val="3"/>
            <c:invertIfNegative val="0"/>
            <c:bubble3D val="0"/>
            <c:spPr>
              <a:solidFill>
                <a:srgbClr val="FF0000"/>
              </a:solidFill>
              <a:ln w="9525" cap="flat" cmpd="sng" algn="ctr">
                <a:solidFill>
                  <a:sysClr val="windowText" lastClr="000000"/>
                </a:solidFill>
                <a:round/>
              </a:ln>
              <a:effectLst/>
            </c:spPr>
            <c:extLst>
              <c:ext xmlns:c16="http://schemas.microsoft.com/office/drawing/2014/chart" uri="{C3380CC4-5D6E-409C-BE32-E72D297353CC}">
                <c16:uniqueId val="{00000007-0B7A-4034-A7A5-4FB516142D7D}"/>
              </c:ext>
            </c:extLst>
          </c:dPt>
          <c:dPt>
            <c:idx val="4"/>
            <c:invertIfNegative val="0"/>
            <c:bubble3D val="0"/>
            <c:spPr>
              <a:solidFill>
                <a:srgbClr val="FFC000"/>
              </a:solidFill>
              <a:ln w="9525" cap="flat" cmpd="sng" algn="ctr">
                <a:solidFill>
                  <a:sysClr val="windowText" lastClr="000000"/>
                </a:solidFill>
                <a:round/>
              </a:ln>
              <a:effectLst/>
            </c:spPr>
            <c:extLst>
              <c:ext xmlns:c16="http://schemas.microsoft.com/office/drawing/2014/chart" uri="{C3380CC4-5D6E-409C-BE32-E72D297353CC}">
                <c16:uniqueId val="{00000009-0B7A-4034-A7A5-4FB516142D7D}"/>
              </c:ext>
            </c:extLst>
          </c:dPt>
          <c:dPt>
            <c:idx val="5"/>
            <c:invertIfNegative val="0"/>
            <c:bubble3D val="0"/>
            <c:spPr>
              <a:solidFill>
                <a:schemeClr val="tx1"/>
              </a:solidFill>
              <a:ln w="9525" cap="flat" cmpd="sng" algn="ctr">
                <a:solidFill>
                  <a:sysClr val="windowText" lastClr="000000"/>
                </a:solidFill>
                <a:round/>
              </a:ln>
              <a:effectLst/>
            </c:spPr>
            <c:extLst>
              <c:ext xmlns:c16="http://schemas.microsoft.com/office/drawing/2014/chart" uri="{C3380CC4-5D6E-409C-BE32-E72D297353CC}">
                <c16:uniqueId val="{0000000B-0B7A-4034-A7A5-4FB516142D7D}"/>
              </c:ext>
            </c:extLst>
          </c:dPt>
          <c:dPt>
            <c:idx val="6"/>
            <c:invertIfNegative val="0"/>
            <c:bubble3D val="0"/>
            <c:spPr>
              <a:solidFill>
                <a:schemeClr val="tx1"/>
              </a:solidFill>
              <a:ln w="9525" cap="flat" cmpd="sng" algn="ctr">
                <a:solidFill>
                  <a:sysClr val="windowText" lastClr="000000"/>
                </a:solidFill>
                <a:round/>
              </a:ln>
              <a:effectLst/>
            </c:spPr>
            <c:extLst>
              <c:ext xmlns:c16="http://schemas.microsoft.com/office/drawing/2014/chart" uri="{C3380CC4-5D6E-409C-BE32-E72D297353CC}">
                <c16:uniqueId val="{0000000D-0B7A-4034-A7A5-4FB516142D7D}"/>
              </c:ext>
            </c:extLst>
          </c:dPt>
          <c:dPt>
            <c:idx val="7"/>
            <c:invertIfNegative val="0"/>
            <c:bubble3D val="0"/>
            <c:spPr>
              <a:solidFill>
                <a:schemeClr val="tx1"/>
              </a:solidFill>
              <a:ln w="9525" cap="flat" cmpd="sng" algn="ctr">
                <a:solidFill>
                  <a:sysClr val="windowText" lastClr="000000"/>
                </a:solidFill>
                <a:round/>
              </a:ln>
              <a:effectLst/>
            </c:spPr>
            <c:extLst>
              <c:ext xmlns:c16="http://schemas.microsoft.com/office/drawing/2014/chart" uri="{C3380CC4-5D6E-409C-BE32-E72D297353CC}">
                <c16:uniqueId val="{0000000F-0B7A-4034-A7A5-4FB516142D7D}"/>
              </c:ext>
            </c:extLst>
          </c:dPt>
          <c:dPt>
            <c:idx val="8"/>
            <c:invertIfNegative val="0"/>
            <c:bubble3D val="0"/>
            <c:spPr>
              <a:solidFill>
                <a:schemeClr val="tx1"/>
              </a:solidFill>
              <a:ln w="9525" cap="flat" cmpd="sng" algn="ctr">
                <a:solidFill>
                  <a:sysClr val="windowText" lastClr="000000"/>
                </a:solidFill>
                <a:round/>
              </a:ln>
              <a:effectLst/>
            </c:spPr>
            <c:extLst>
              <c:ext xmlns:c16="http://schemas.microsoft.com/office/drawing/2014/chart" uri="{C3380CC4-5D6E-409C-BE32-E72D297353CC}">
                <c16:uniqueId val="{00000011-0B7A-4034-A7A5-4FB516142D7D}"/>
              </c:ext>
            </c:extLst>
          </c:dPt>
          <c:dPt>
            <c:idx val="9"/>
            <c:invertIfNegative val="0"/>
            <c:bubble3D val="0"/>
            <c:spPr>
              <a:solidFill>
                <a:srgbClr val="00B050"/>
              </a:solidFill>
              <a:ln w="9525" cap="flat" cmpd="sng" algn="ctr">
                <a:solidFill>
                  <a:sysClr val="windowText" lastClr="000000"/>
                </a:solidFill>
                <a:round/>
              </a:ln>
              <a:effectLst/>
            </c:spPr>
            <c:extLst>
              <c:ext xmlns:c16="http://schemas.microsoft.com/office/drawing/2014/chart" uri="{C3380CC4-5D6E-409C-BE32-E72D297353CC}">
                <c16:uniqueId val="{00000013-0B7A-4034-A7A5-4FB516142D7D}"/>
              </c:ext>
            </c:extLst>
          </c:dPt>
          <c:dLbls>
            <c:spPr>
              <a:solidFill>
                <a:schemeClr val="lt1"/>
              </a:solidFill>
              <a:ln w="12700" cap="flat" cmpd="sng" algn="ctr">
                <a:solidFill>
                  <a:schemeClr val="accent4"/>
                </a:solidFill>
                <a:prstDash val="solid"/>
                <a:miter lim="800000"/>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Sheet1!$B$35:$K$35</c:f>
              <c:strCache>
                <c:ptCount val="10"/>
                <c:pt idx="0">
                  <c:v>White</c:v>
                </c:pt>
                <c:pt idx="1">
                  <c:v>Black/African-American</c:v>
                </c:pt>
                <c:pt idx="2">
                  <c:v>Hispanic</c:v>
                </c:pt>
                <c:pt idx="3">
                  <c:v>Two or More Races</c:v>
                </c:pt>
                <c:pt idx="4">
                  <c:v>Low SES</c:v>
                </c:pt>
                <c:pt idx="5">
                  <c:v>9th Graders</c:v>
                </c:pt>
                <c:pt idx="6">
                  <c:v>10th Graders</c:v>
                </c:pt>
                <c:pt idx="7">
                  <c:v>11th Graders</c:v>
                </c:pt>
                <c:pt idx="8">
                  <c:v>12th Graders</c:v>
                </c:pt>
                <c:pt idx="9">
                  <c:v>Male</c:v>
                </c:pt>
              </c:strCache>
            </c:strRef>
          </c:cat>
          <c:val>
            <c:numRef>
              <c:f>Sheet1!$B$36:$K$36</c:f>
              <c:numCache>
                <c:formatCode>General</c:formatCode>
                <c:ptCount val="10"/>
                <c:pt idx="0">
                  <c:v>49</c:v>
                </c:pt>
                <c:pt idx="1">
                  <c:v>10</c:v>
                </c:pt>
                <c:pt idx="2">
                  <c:v>57</c:v>
                </c:pt>
                <c:pt idx="3">
                  <c:v>5</c:v>
                </c:pt>
                <c:pt idx="4">
                  <c:v>68</c:v>
                </c:pt>
                <c:pt idx="5">
                  <c:v>40</c:v>
                </c:pt>
                <c:pt idx="6">
                  <c:v>23</c:v>
                </c:pt>
                <c:pt idx="7">
                  <c:v>19</c:v>
                </c:pt>
                <c:pt idx="8">
                  <c:v>18</c:v>
                </c:pt>
                <c:pt idx="9">
                  <c:v>66</c:v>
                </c:pt>
              </c:numCache>
            </c:numRef>
          </c:val>
          <c:extLst>
            <c:ext xmlns:c16="http://schemas.microsoft.com/office/drawing/2014/chart" uri="{C3380CC4-5D6E-409C-BE32-E72D297353CC}">
              <c16:uniqueId val="{00000014-0B7A-4034-A7A5-4FB516142D7D}"/>
            </c:ext>
          </c:extLst>
        </c:ser>
        <c:dLbls>
          <c:dLblPos val="inEnd"/>
          <c:showLegendKey val="0"/>
          <c:showVal val="1"/>
          <c:showCatName val="0"/>
          <c:showSerName val="0"/>
          <c:showPercent val="0"/>
          <c:showBubbleSize val="0"/>
        </c:dLbls>
        <c:gapWidth val="65"/>
        <c:axId val="-761731568"/>
        <c:axId val="-761726944"/>
      </c:barChart>
      <c:catAx>
        <c:axId val="-7617315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761726944"/>
        <c:crosses val="autoZero"/>
        <c:auto val="1"/>
        <c:lblAlgn val="ctr"/>
        <c:lblOffset val="100"/>
        <c:noMultiLvlLbl val="0"/>
      </c:catAx>
      <c:valAx>
        <c:axId val="-7617269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761731568"/>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9821"/>
          </a:xfrm>
          <a:prstGeom prst="rect">
            <a:avLst/>
          </a:prstGeom>
        </p:spPr>
        <p:txBody>
          <a:bodyPr vert="horz" lIns="93744" tIns="46872" rIns="93744" bIns="4687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9821"/>
          </a:xfrm>
          <a:prstGeom prst="rect">
            <a:avLst/>
          </a:prstGeom>
        </p:spPr>
        <p:txBody>
          <a:bodyPr vert="horz" lIns="93744" tIns="46872" rIns="93744" bIns="46872" rtlCol="0"/>
          <a:lstStyle>
            <a:lvl1pPr algn="r">
              <a:defRPr sz="1200"/>
            </a:lvl1pPr>
          </a:lstStyle>
          <a:p>
            <a:fld id="{F6F11A1A-3844-4DB3-8A1A-FE40191436E4}" type="datetimeFigureOut">
              <a:rPr lang="en-US" smtClean="0"/>
              <a:t>1/24/2017</a:t>
            </a:fld>
            <a:endParaRPr lang="en-US"/>
          </a:p>
        </p:txBody>
      </p:sp>
      <p:sp>
        <p:nvSpPr>
          <p:cNvPr id="4" name="Footer Placeholder 3"/>
          <p:cNvSpPr>
            <a:spLocks noGrp="1"/>
          </p:cNvSpPr>
          <p:nvPr>
            <p:ph type="ftr" sz="quarter" idx="2"/>
          </p:nvPr>
        </p:nvSpPr>
        <p:spPr>
          <a:xfrm>
            <a:off x="0" y="8924961"/>
            <a:ext cx="3037840" cy="469821"/>
          </a:xfrm>
          <a:prstGeom prst="rect">
            <a:avLst/>
          </a:prstGeom>
        </p:spPr>
        <p:txBody>
          <a:bodyPr vert="horz" lIns="93744" tIns="46872" rIns="93744" bIns="4687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924961"/>
            <a:ext cx="3037840" cy="469821"/>
          </a:xfrm>
          <a:prstGeom prst="rect">
            <a:avLst/>
          </a:prstGeom>
        </p:spPr>
        <p:txBody>
          <a:bodyPr vert="horz" lIns="93744" tIns="46872" rIns="93744" bIns="46872" rtlCol="0" anchor="b"/>
          <a:lstStyle>
            <a:lvl1pPr algn="r">
              <a:defRPr sz="1200"/>
            </a:lvl1pPr>
          </a:lstStyle>
          <a:p>
            <a:fld id="{2D09979D-9E15-474B-975B-3E58A6A9BCC3}"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9821"/>
          </a:xfrm>
          <a:prstGeom prst="rect">
            <a:avLst/>
          </a:prstGeom>
        </p:spPr>
        <p:txBody>
          <a:bodyPr vert="horz" lIns="93744" tIns="46872" rIns="93744" bIns="46872" rtlCol="0"/>
          <a:lstStyle>
            <a:lvl1pPr algn="l">
              <a:defRPr sz="1200"/>
            </a:lvl1pPr>
          </a:lstStyle>
          <a:p>
            <a:endParaRPr lang="en-US"/>
          </a:p>
        </p:txBody>
      </p:sp>
      <p:sp>
        <p:nvSpPr>
          <p:cNvPr id="3" name="Date Placeholder 2"/>
          <p:cNvSpPr>
            <a:spLocks noGrp="1"/>
          </p:cNvSpPr>
          <p:nvPr>
            <p:ph type="dt" idx="1"/>
          </p:nvPr>
        </p:nvSpPr>
        <p:spPr>
          <a:xfrm>
            <a:off x="3970938" y="0"/>
            <a:ext cx="3037840" cy="469821"/>
          </a:xfrm>
          <a:prstGeom prst="rect">
            <a:avLst/>
          </a:prstGeom>
        </p:spPr>
        <p:txBody>
          <a:bodyPr vert="horz" lIns="93744" tIns="46872" rIns="93744" bIns="46872" rtlCol="0"/>
          <a:lstStyle>
            <a:lvl1pPr algn="r">
              <a:defRPr sz="1200"/>
            </a:lvl1pPr>
          </a:lstStyle>
          <a:p>
            <a:fld id="{28A38189-6782-43B1-8280-7C51B47E9A10}" type="datetimeFigureOut">
              <a:rPr lang="en-US" smtClean="0"/>
              <a:t>1/24/2017</a:t>
            </a:fld>
            <a:endParaRPr lang="en-US"/>
          </a:p>
        </p:txBody>
      </p:sp>
      <p:sp>
        <p:nvSpPr>
          <p:cNvPr id="4" name="Slide Image Placeholder 3"/>
          <p:cNvSpPr>
            <a:spLocks noGrp="1" noRot="1" noChangeAspect="1"/>
          </p:cNvSpPr>
          <p:nvPr>
            <p:ph type="sldImg" idx="2"/>
          </p:nvPr>
        </p:nvSpPr>
        <p:spPr>
          <a:xfrm>
            <a:off x="1155700" y="704850"/>
            <a:ext cx="4699000" cy="3524250"/>
          </a:xfrm>
          <a:prstGeom prst="rect">
            <a:avLst/>
          </a:prstGeom>
          <a:noFill/>
          <a:ln w="12700">
            <a:solidFill>
              <a:prstClr val="black"/>
            </a:solidFill>
          </a:ln>
        </p:spPr>
        <p:txBody>
          <a:bodyPr vert="horz" lIns="93744" tIns="46872" rIns="93744" bIns="46872" rtlCol="0" anchor="ctr"/>
          <a:lstStyle/>
          <a:p>
            <a:endParaRPr lang="en-US"/>
          </a:p>
        </p:txBody>
      </p:sp>
      <p:sp>
        <p:nvSpPr>
          <p:cNvPr id="5" name="Notes Placeholder 4"/>
          <p:cNvSpPr>
            <a:spLocks noGrp="1"/>
          </p:cNvSpPr>
          <p:nvPr>
            <p:ph type="body" sz="quarter" idx="3"/>
          </p:nvPr>
        </p:nvSpPr>
        <p:spPr>
          <a:xfrm>
            <a:off x="701040" y="4463296"/>
            <a:ext cx="5608320" cy="4228386"/>
          </a:xfrm>
          <a:prstGeom prst="rect">
            <a:avLst/>
          </a:prstGeom>
        </p:spPr>
        <p:txBody>
          <a:bodyPr vert="horz" lIns="93744" tIns="46872" rIns="93744" bIns="468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24961"/>
            <a:ext cx="3037840" cy="469821"/>
          </a:xfrm>
          <a:prstGeom prst="rect">
            <a:avLst/>
          </a:prstGeom>
        </p:spPr>
        <p:txBody>
          <a:bodyPr vert="horz" lIns="93744" tIns="46872" rIns="93744" bIns="4687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24961"/>
            <a:ext cx="3037840" cy="469821"/>
          </a:xfrm>
          <a:prstGeom prst="rect">
            <a:avLst/>
          </a:prstGeom>
        </p:spPr>
        <p:txBody>
          <a:bodyPr vert="horz" lIns="93744" tIns="46872" rIns="93744" bIns="46872" rtlCol="0" anchor="b"/>
          <a:lstStyle>
            <a:lvl1pPr algn="r">
              <a:defRPr sz="1200"/>
            </a:lvl1pPr>
          </a:lstStyle>
          <a:p>
            <a:fld id="{DB644740-5007-4864-A8AA-D30067AD0D62}"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68.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77.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78.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79.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82.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84.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90.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Cathy welcomes</a:t>
            </a:r>
          </a:p>
        </p:txBody>
      </p:sp>
      <p:sp>
        <p:nvSpPr>
          <p:cNvPr id="4" name="Slide Number Placeholder 3"/>
          <p:cNvSpPr>
            <a:spLocks noGrp="1"/>
          </p:cNvSpPr>
          <p:nvPr>
            <p:ph type="sldNum" sz="quarter" idx="10"/>
          </p:nvPr>
        </p:nvSpPr>
        <p:spPr/>
        <p:txBody>
          <a:bodyPr/>
          <a:lstStyle/>
          <a:p>
            <a:fld id="{DB644740-5007-4864-A8AA-D30067AD0D62}" type="slidenum">
              <a:rPr lang="en-US" smtClean="0"/>
              <a:t>1</a:t>
            </a:fld>
            <a:endParaRPr lang="en-US"/>
          </a:p>
        </p:txBody>
      </p:sp>
    </p:spTree>
    <p:extLst>
      <p:ext uri="{BB962C8B-B14F-4D97-AF65-F5344CB8AC3E}">
        <p14:creationId xmlns:p14="http://schemas.microsoft.com/office/powerpoint/2010/main" val="3984675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Robert – why did we see dips – efforts include more than 11</a:t>
            </a:r>
            <a:r>
              <a:rPr lang="en-US" baseline="30000" dirty="0" smtClean="0"/>
              <a:t>th</a:t>
            </a:r>
            <a:r>
              <a:rPr lang="en-US" dirty="0" smtClean="0"/>
              <a:t> and 12</a:t>
            </a:r>
            <a:r>
              <a:rPr lang="en-US" baseline="30000" dirty="0" smtClean="0"/>
              <a:t>th</a:t>
            </a:r>
            <a:r>
              <a:rPr lang="en-US" dirty="0" smtClean="0"/>
              <a:t> grade. </a:t>
            </a:r>
          </a:p>
          <a:p>
            <a:r>
              <a:rPr lang="en-US" dirty="0" smtClean="0"/>
              <a:t>There is not</a:t>
            </a:r>
            <a:r>
              <a:rPr lang="en-US" baseline="0" dirty="0" smtClean="0"/>
              <a:t> a student who qualifies that we did not personally invite and encourage.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817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Robert</a:t>
            </a:r>
            <a:r>
              <a:rPr lang="en-US" baseline="0" dirty="0" smtClean="0"/>
              <a:t> – above expected in % and # of test takers, still work to do in # of exams with 3, 4 and 5:</a:t>
            </a:r>
          </a:p>
          <a:p>
            <a:pPr marL="228600" indent="-228600">
              <a:buAutoNum type="arabicPeriod"/>
            </a:pPr>
            <a:r>
              <a:rPr lang="en-US" baseline="0" dirty="0" smtClean="0"/>
              <a:t>First time test takers</a:t>
            </a:r>
          </a:p>
          <a:p>
            <a:pPr marL="228600" indent="-228600">
              <a:buAutoNum type="arabicPeriod"/>
            </a:pPr>
            <a:r>
              <a:rPr lang="en-US" baseline="0" dirty="0" smtClean="0"/>
              <a:t>Putting supports in place -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226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763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552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Robert – This</a:t>
            </a:r>
            <a:r>
              <a:rPr lang="en-US" baseline="0" dirty="0" smtClean="0"/>
              <a:t> is college in the high school, but you will see corresponding changes in Honors, AP, Running Start, and to a lesser degree (because it was already more proportionate) in Tech Prep. We have made a CONCERTED effort to recruit students to our challenging options classes and classes bearing college credit to ensure that we are addressing equity gaps in college-readiness.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067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Will look</a:t>
            </a:r>
            <a:r>
              <a:rPr lang="en-US" baseline="0" dirty="0" smtClean="0"/>
              <a:t> at more detail in each content area. Significant areas of celebration, room for growth. </a:t>
            </a:r>
          </a:p>
          <a:p>
            <a:r>
              <a:rPr lang="en-US" dirty="0" smtClean="0"/>
              <a:t>At a glance:</a:t>
            </a:r>
            <a:r>
              <a:rPr lang="en-US" baseline="0" dirty="0" smtClean="0"/>
              <a:t> Increase in ELA – Familiarity with the format – very large increase in the % of students simply TAKING the test – 2015 saw a large # of students/parents refusing to take the test. </a:t>
            </a:r>
          </a:p>
          <a:p>
            <a:r>
              <a:rPr lang="en-US" baseline="0" dirty="0" smtClean="0"/>
              <a:t>Math – Same reasons for increases, along with better alignment among math teachers, but still have a long way to go. Biology – Disproportionality – African American, Latino students attempted but did not meet standard at a much higher level than White or Asian students. Low income students account for 45% of total students, but 65% of those who have attempted, but not passed the biology EOC. Students who struggled with Bio EOC are also likely to be struggling elsewhere – 67% of those who attempted, but did not meet have failed one or more courses (Yellow or Red). Need more supports, instructional strategies, alignment. </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15</a:t>
            </a:fld>
            <a:endParaRPr lang="en-US"/>
          </a:p>
        </p:txBody>
      </p:sp>
    </p:spTree>
    <p:extLst>
      <p:ext uri="{BB962C8B-B14F-4D97-AF65-F5344CB8AC3E}">
        <p14:creationId xmlns:p14="http://schemas.microsoft.com/office/powerpoint/2010/main" val="3663918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MATT</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16</a:t>
            </a:fld>
            <a:endParaRPr lang="en-US"/>
          </a:p>
        </p:txBody>
      </p:sp>
    </p:spTree>
    <p:extLst>
      <p:ext uri="{BB962C8B-B14F-4D97-AF65-F5344CB8AC3E}">
        <p14:creationId xmlns:p14="http://schemas.microsoft.com/office/powerpoint/2010/main" val="630262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Our</a:t>
            </a:r>
            <a:r>
              <a:rPr lang="en-US"/>
              <a:t> biggest Equity Gaps we will be addressing mirror our fastest-growing populations: Latino, SPED, and ELL populations.</a:t>
            </a:r>
          </a:p>
        </p:txBody>
      </p:sp>
      <p:sp>
        <p:nvSpPr>
          <p:cNvPr id="4" name="Slide Number Placeholder 3"/>
          <p:cNvSpPr>
            <a:spLocks noGrp="1"/>
          </p:cNvSpPr>
          <p:nvPr>
            <p:ph type="sldNum" sz="quarter" idx="10"/>
          </p:nvPr>
        </p:nvSpPr>
        <p:spPr/>
        <p:txBody>
          <a:bodyPr/>
          <a:lstStyle/>
          <a:p>
            <a:fld id="{DB644740-5007-4864-A8AA-D30067AD0D62}" type="slidenum">
              <a:rPr lang="en-US" smtClean="0"/>
              <a:t>17</a:t>
            </a:fld>
            <a:endParaRPr lang="en-US"/>
          </a:p>
        </p:txBody>
      </p:sp>
    </p:spTree>
    <p:extLst>
      <p:ext uri="{BB962C8B-B14F-4D97-AF65-F5344CB8AC3E}">
        <p14:creationId xmlns:p14="http://schemas.microsoft.com/office/powerpoint/2010/main" val="145942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In</a:t>
            </a:r>
            <a:r>
              <a:rPr lang="en-US"/>
              <a:t> response to our 2015 SBA scores for ELA, our English team invested considerable energy into upping the rigor in writing and reading, and this trickled across content areas. In addition, our Sheltered EL courses helped one of our biggest subgroup gains, as you can see here, our Latino population increased tremendously on last spring’s SBA, nearly raising our results back to the levels on the previous HSPE exam, despite the SBA measuring higher standards.</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18</a:t>
            </a:fld>
            <a:endParaRPr lang="en-US"/>
          </a:p>
        </p:txBody>
      </p:sp>
    </p:spTree>
    <p:extLst>
      <p:ext uri="{BB962C8B-B14F-4D97-AF65-F5344CB8AC3E}">
        <p14:creationId xmlns:p14="http://schemas.microsoft.com/office/powerpoint/2010/main" val="216927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As</a:t>
            </a:r>
            <a:r>
              <a:rPr lang="en-US"/>
              <a:t> we increase AP participation across subgroups, our previous SBA gaps behind district and state performance have closed.</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19</a:t>
            </a:fld>
            <a:endParaRPr lang="en-US"/>
          </a:p>
        </p:txBody>
      </p:sp>
    </p:spTree>
    <p:extLst>
      <p:ext uri="{BB962C8B-B14F-4D97-AF65-F5344CB8AC3E}">
        <p14:creationId xmlns:p14="http://schemas.microsoft.com/office/powerpoint/2010/main" val="424595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Cathy</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2</a:t>
            </a:fld>
            <a:endParaRPr lang="en-US"/>
          </a:p>
        </p:txBody>
      </p:sp>
    </p:spTree>
    <p:extLst>
      <p:ext uri="{BB962C8B-B14F-4D97-AF65-F5344CB8AC3E}">
        <p14:creationId xmlns:p14="http://schemas.microsoft.com/office/powerpoint/2010/main" val="2907241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a:t>
            </a:r>
            <a:r>
              <a:rPr lang="en-US"/>
              <a:t> dramatic increase in the number of students tested over the previous year, both because of accountability as well as moving SBA testing to after AP testing, allows our numbers to more realistically measure our student’s levels of performance. ELA teacher increased used of short cycle assessments, as well as utilizing SBA prep has increased the level of confidence for our students testing with the electronic SBA interface, as well as increased analytical response for the more rigorous Common Core standards.</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20</a:t>
            </a:fld>
            <a:endParaRPr lang="en-US"/>
          </a:p>
        </p:txBody>
      </p:sp>
    </p:spTree>
    <p:extLst>
      <p:ext uri="{BB962C8B-B14F-4D97-AF65-F5344CB8AC3E}">
        <p14:creationId xmlns:p14="http://schemas.microsoft.com/office/powerpoint/2010/main" val="2066415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Continued</a:t>
            </a:r>
            <a:r>
              <a:rPr lang="en-US"/>
              <a:t> increases in literature-based high leverage strategies, which we will see some examples of, show solid representations of our students meeting College and Career ready standards.</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21</a:t>
            </a:fld>
            <a:endParaRPr lang="en-US"/>
          </a:p>
        </p:txBody>
      </p:sp>
    </p:spTree>
    <p:extLst>
      <p:ext uri="{BB962C8B-B14F-4D97-AF65-F5344CB8AC3E}">
        <p14:creationId xmlns:p14="http://schemas.microsoft.com/office/powerpoint/2010/main" val="2630601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a:t>
            </a:r>
            <a:r>
              <a:rPr lang="en-US"/>
              <a:t> claims trend represents results of the students who sat for the test. In our first three metrics, we see the gap closing, bringing our next 20% of students to standards. In reading, listening and speaking, and writing, our gains have been predicated by our summer reading challenge, close reading, and an analytical focus on reading and writing, as Michelle will outline.</a:t>
            </a:r>
            <a:endParaRPr lang="en-US" dirty="0"/>
          </a:p>
          <a:p>
            <a:endParaRPr lang="en-US" dirty="0"/>
          </a:p>
          <a:p>
            <a:r>
              <a:rPr lang="en-US"/>
              <a:t>In research and inquiry, we see a gain in our students above standard, due to partnerships between our library staff and our science, ELA, and SS classes. These teams have produced real-time research units, including info-graphics, opposition research, and collaborative writing.</a:t>
            </a:r>
            <a:endParaRPr lang="en-US" dirty="0"/>
          </a:p>
          <a:p>
            <a:endParaRPr lang="en-US" dirty="0"/>
          </a:p>
          <a:p>
            <a:r>
              <a:rPr lang="en-US"/>
              <a:t>We are very excited to see our results in the next couple of years as a result of our AP Capstone program, and especially with the advent of 1:1 technology which will increase equity in student access to research tools in and out of school.</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22</a:t>
            </a:fld>
            <a:endParaRPr lang="en-US"/>
          </a:p>
        </p:txBody>
      </p:sp>
    </p:spTree>
    <p:extLst>
      <p:ext uri="{BB962C8B-B14F-4D97-AF65-F5344CB8AC3E}">
        <p14:creationId xmlns:p14="http://schemas.microsoft.com/office/powerpoint/2010/main" val="3286841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23</a:t>
            </a:fld>
            <a:endParaRPr lang="en-US"/>
          </a:p>
        </p:txBody>
      </p:sp>
    </p:spTree>
    <p:extLst>
      <p:ext uri="{BB962C8B-B14F-4D97-AF65-F5344CB8AC3E}">
        <p14:creationId xmlns:p14="http://schemas.microsoft.com/office/powerpoint/2010/main" val="4020031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24</a:t>
            </a:fld>
            <a:endParaRPr lang="en-US"/>
          </a:p>
        </p:txBody>
      </p:sp>
    </p:spTree>
    <p:extLst>
      <p:ext uri="{BB962C8B-B14F-4D97-AF65-F5344CB8AC3E}">
        <p14:creationId xmlns:p14="http://schemas.microsoft.com/office/powerpoint/2010/main" val="140180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25</a:t>
            </a:fld>
            <a:endParaRPr lang="en-US"/>
          </a:p>
        </p:txBody>
      </p:sp>
    </p:spTree>
    <p:extLst>
      <p:ext uri="{BB962C8B-B14F-4D97-AF65-F5344CB8AC3E}">
        <p14:creationId xmlns:p14="http://schemas.microsoft.com/office/powerpoint/2010/main" val="1918699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Our</a:t>
            </a:r>
            <a:r>
              <a:rPr lang="en-US"/>
              <a:t> librarian, Amalia, and library assistant Kati, took a proactive approach this year in partnering with our ELA </a:t>
            </a:r>
            <a:r>
              <a:rPr lang="en-US" dirty="0"/>
              <a:t>staff</a:t>
            </a:r>
            <a:r>
              <a:rPr lang="en-US"/>
              <a:t> in pairing students with books of interest, skyrocketing our Summer Reading participation. </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26</a:t>
            </a:fld>
            <a:endParaRPr lang="en-US"/>
          </a:p>
        </p:txBody>
      </p:sp>
    </p:spTree>
    <p:extLst>
      <p:ext uri="{BB962C8B-B14F-4D97-AF65-F5344CB8AC3E}">
        <p14:creationId xmlns:p14="http://schemas.microsoft.com/office/powerpoint/2010/main" val="1414070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At</a:t>
            </a:r>
            <a:r>
              <a:rPr lang="en-US"/>
              <a:t> last year’s SOSR, we were on track to get to circulation of 10,500. We far exceeded that due to our June checkout of summer reading books. This year, we are on track to circulation of 12,000, with the goal that each of our students will leave for summer with at least one book in hand.</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27</a:t>
            </a:fld>
            <a:endParaRPr lang="en-US"/>
          </a:p>
        </p:txBody>
      </p:sp>
    </p:spTree>
    <p:extLst>
      <p:ext uri="{BB962C8B-B14F-4D97-AF65-F5344CB8AC3E}">
        <p14:creationId xmlns:p14="http://schemas.microsoft.com/office/powerpoint/2010/main" val="2256194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B644740-5007-4864-A8AA-D30067AD0D62}" type="slidenum">
              <a:rPr lang="en-US" smtClean="0"/>
              <a:t>28</a:t>
            </a:fld>
            <a:endParaRPr lang="en-US"/>
          </a:p>
        </p:txBody>
      </p:sp>
    </p:spTree>
    <p:extLst>
      <p:ext uri="{BB962C8B-B14F-4D97-AF65-F5344CB8AC3E}">
        <p14:creationId xmlns:p14="http://schemas.microsoft.com/office/powerpoint/2010/main" val="1165587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Michael</a:t>
            </a:r>
            <a:r>
              <a:rPr lang="en-US" baseline="0" dirty="0" smtClean="0"/>
              <a:t> – Desire to improve holistically from only 1/3 meeting standard.  </a:t>
            </a:r>
            <a:r>
              <a:rPr lang="en-US" b="1" baseline="0" dirty="0" smtClean="0"/>
              <a:t>Why:  </a:t>
            </a:r>
            <a:r>
              <a:rPr lang="en-US" baseline="0" dirty="0" smtClean="0"/>
              <a:t>Growth from Spring of 2015 is primarily due to better turnout.  We generally have 1/3 of students who do well (advanced track), 1/3 of students who get there with help, and 1/3 who persistently struggle throughout high school.  That 1/3 of our student body is disproportionately represented in the following areas as evidenced by our equity targets.  Low income, Black/African-American, Hispanic, Special Education and ELL students are overrepresented in that 1/3 of our student body that struggle.  We believe these students struggle due to three primary issues:  </a:t>
            </a:r>
            <a:r>
              <a:rPr lang="en-US" i="0" u="sng" baseline="0" dirty="0" smtClean="0">
                <a:solidFill>
                  <a:srgbClr val="FFFF00"/>
                </a:solidFill>
              </a:rPr>
              <a:t>student mindset</a:t>
            </a:r>
            <a:r>
              <a:rPr lang="en-US" baseline="0" dirty="0" smtClean="0"/>
              <a:t>, which we have strategically addressed more intentionally at the 9</a:t>
            </a:r>
            <a:r>
              <a:rPr lang="en-US" baseline="30000" dirty="0" smtClean="0"/>
              <a:t>th</a:t>
            </a:r>
            <a:r>
              <a:rPr lang="en-US" baseline="0" dirty="0" smtClean="0"/>
              <a:t> and 10</a:t>
            </a:r>
            <a:r>
              <a:rPr lang="en-US" baseline="30000" dirty="0" smtClean="0"/>
              <a:t>th</a:t>
            </a:r>
            <a:r>
              <a:rPr lang="en-US" baseline="0" dirty="0" smtClean="0"/>
              <a:t> grade levels, </a:t>
            </a:r>
            <a:r>
              <a:rPr lang="en-US" u="sng" baseline="0" dirty="0" smtClean="0"/>
              <a:t>curriculum</a:t>
            </a:r>
            <a:r>
              <a:rPr lang="en-US" baseline="0" dirty="0" smtClean="0"/>
              <a:t> that is engaging and relevant, which we are working on addressing through better district-wide alignment and resource building, and assessment that are more founded in standards, which you’ll see in the work of our teams this year.  </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29</a:t>
            </a:fld>
            <a:endParaRPr lang="en-US"/>
          </a:p>
        </p:txBody>
      </p:sp>
    </p:spTree>
    <p:extLst>
      <p:ext uri="{BB962C8B-B14F-4D97-AF65-F5344CB8AC3E}">
        <p14:creationId xmlns:p14="http://schemas.microsoft.com/office/powerpoint/2010/main" val="348958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Cathy</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3</a:t>
            </a:fld>
            <a:endParaRPr lang="en-US"/>
          </a:p>
        </p:txBody>
      </p:sp>
    </p:spTree>
    <p:extLst>
      <p:ext uri="{BB962C8B-B14F-4D97-AF65-F5344CB8AC3E}">
        <p14:creationId xmlns:p14="http://schemas.microsoft.com/office/powerpoint/2010/main" val="355461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Michael – Positive increases overall; trending</a:t>
            </a:r>
            <a:r>
              <a:rPr lang="en-US" baseline="0" dirty="0" smtClean="0"/>
              <a:t> positively.  </a:t>
            </a:r>
            <a:r>
              <a:rPr lang="en-US" b="1" baseline="0" dirty="0" smtClean="0"/>
              <a:t>Why</a:t>
            </a:r>
            <a:r>
              <a:rPr lang="en-US" baseline="0" dirty="0" smtClean="0"/>
              <a:t>:  fewer students took the exam in spring of 2015, and with increases in test-takers, particularly among groups of students who had previously opted out, accounts for increases in scores.  And while our 2016 scores more than doubled our scores from 2015 and outpacing the state by more than 10% points, they represent real challenge with only 1/3 of our students meeting standard.   Our challenges are particularly highlighted by this slide, which demonstrates growth in almost every population, with Hispanic and African American populations being the most modest.  Our ELL achievement dropped, which could be explained by significant growth in our ELL population and no direct intervention/sheltered course to support that burgeoning group.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431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smtClean="0"/>
              <a:t>Our challenges are particularly highlighted by this slide, which demonstrates growth in almost every population, with Hispanic and African American populations being the most modest.  </a:t>
            </a:r>
            <a:r>
              <a:rPr lang="en-US" baseline="0" smtClean="0"/>
              <a:t>Our ELL achievement dropped, which could be explained by significant growth in our ELL population and no direct intervention/sheltered course to support that burgeoning group.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3745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Michael – You’ll notice growth in student proficiency in</a:t>
            </a:r>
            <a:r>
              <a:rPr lang="en-US" baseline="0" dirty="0" smtClean="0"/>
              <a:t> communicating reasoning.  </a:t>
            </a:r>
            <a:r>
              <a:rPr lang="en-US" b="1" baseline="0" dirty="0" smtClean="0"/>
              <a:t>Why</a:t>
            </a:r>
            <a:r>
              <a:rPr lang="en-US" baseline="0" dirty="0" smtClean="0"/>
              <a:t>:  Again, fluctuations in data could be due to more students taking the test, but we also believe that this growth is due to o</a:t>
            </a:r>
            <a:r>
              <a:rPr lang="en-US" dirty="0" smtClean="0"/>
              <a:t>ur</a:t>
            </a:r>
            <a:r>
              <a:rPr lang="en-US" baseline="0" dirty="0" smtClean="0"/>
              <a:t> instructional focus the last few years, which has been the wide introduction of AVID strategies, specifically the use of the AVID tutorial process.  That process specifically focuses on improving student-to-student discourse, and providing them more opportunity to explain their thinking and in technical courses like math, that has been an instructional shift that has improved student engagement and given students more tools to communicate reasoning.  The improvements in that category can be explained, but the reason behind fewer students adequately demonstrating concepts and procedures remains a question for us.  Perhaps there is a greater need to structure student discourse to focus on guaranteeing better student understanding of important concepts and procedures.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594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Michael</a:t>
            </a:r>
            <a:r>
              <a:rPr lang="en-US" baseline="0" dirty="0" smtClean="0"/>
              <a:t> – The math department has spend a great deal of time attempting to provide students with highly rigorous content while supporting struggling students.  As indicated here, Math has consistently struggled with higher levels of failure than other disciplines.  We believe it is because of three primary challenges:  student mindset, highly relevant and engaging curriculum, and assessment practices that are not purely standards-based.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986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Highlight:  Shifting our planned</a:t>
            </a:r>
            <a:r>
              <a:rPr lang="en-US" baseline="0" dirty="0" smtClean="0"/>
              <a:t> intervention focus, particularly in terms of scheduling students, from a reactionary model (Modeling Math, Principles, etc.) to a proactive, prevention model (Intensified Algebra, Sheltered ELL, Algebra II Support, etc.).  We also want to highlight the building of more accurate and utilitarian assessment practices.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371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Lisa –</a:t>
            </a:r>
            <a:r>
              <a:rPr lang="en-US" baseline="0" dirty="0" smtClean="0"/>
              <a:t> Defining Learning Goals:  Shifting from direct alignment to textbook to developing curriculum maps more aligned to expectations defined by Common Core State Standards and Smarter Balanced Assessments.  District-wide shift and attempt to collectively build resources and guidelines to teach core concepts, building better resources to increase student engagement through more relevant instruction.  What you see here are examples of a planning document used by our Geometry team collaboratively with other buildings to align curriculum, standards, resources and instruction; a document that our Geometry created that helps parse out learning targets for both student and teacher, students would actually use this document to help track their own progress… notice that this document calls out academic vocabulary, we’re seeing academic vocabulary being a very real need among our struggling populations of students; and finally, building instructional calendars off of that work.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9279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Lisa – When</a:t>
            </a:r>
            <a:r>
              <a:rPr lang="en-US" baseline="0" dirty="0"/>
              <a:t> looking at the data presented earlier, while </a:t>
            </a:r>
            <a:r>
              <a:rPr lang="en-US" baseline="0"/>
              <a:t>students </a:t>
            </a:r>
            <a:r>
              <a:rPr lang="en-US" dirty="0"/>
              <a:t>have</a:t>
            </a:r>
            <a:r>
              <a:rPr lang="en-US"/>
              <a:t> demonstrated </a:t>
            </a:r>
            <a:r>
              <a:rPr lang="en-US" baseline="0"/>
              <a:t>better ability </a:t>
            </a:r>
            <a:r>
              <a:rPr lang="en-US" dirty="0"/>
              <a:t>in</a:t>
            </a:r>
            <a:r>
              <a:rPr lang="en-US"/>
              <a:t> communicating </a:t>
            </a:r>
            <a:r>
              <a:rPr lang="en-US" baseline="0"/>
              <a:t>reasoning</a:t>
            </a:r>
            <a:r>
              <a:rPr lang="en-US" baseline="0" dirty="0"/>
              <a:t>, students are needing more work around conceptual and procedural understanding.  While our teams have utilized common assessments for the last few years, both Algebra I and Geometry have begun the process of building assessments better aligned to standards and depth of knowledge/leveled</a:t>
            </a:r>
            <a:r>
              <a:rPr lang="en-US" baseline="0"/>
              <a:t>.  </a:t>
            </a:r>
            <a:r>
              <a:rPr lang="en-US" dirty="0"/>
              <a:t>For</a:t>
            </a:r>
            <a:r>
              <a:rPr lang="en-US"/>
              <a:t> </a:t>
            </a:r>
            <a:r>
              <a:rPr lang="en-US" dirty="0"/>
              <a:t>our struggling students, this accomplishes two things: it removes factors that often disproportionately impact their grades (work completion, the timing of mastery, etc.), and it better defines progress to standard, giving teachers better information to plan remedial actions. </a:t>
            </a:r>
            <a:r>
              <a:rPr lang="en-US"/>
              <a:t> </a:t>
            </a:r>
            <a:r>
              <a:rPr lang="en-US" baseline="0"/>
              <a:t>These </a:t>
            </a:r>
            <a:r>
              <a:rPr lang="en-US" baseline="0" dirty="0"/>
              <a:t>are examples of a </a:t>
            </a:r>
            <a:r>
              <a:rPr lang="en-US" baseline="0"/>
              <a:t>leveled quiz</a:t>
            </a:r>
            <a:r>
              <a:rPr lang="en-US" dirty="0"/>
              <a:t> </a:t>
            </a:r>
            <a:r>
              <a:rPr lang="en-US"/>
              <a:t>with </a:t>
            </a:r>
            <a:r>
              <a:rPr lang="en-US" dirty="0"/>
              <a:t>categories for basic, </a:t>
            </a:r>
            <a:r>
              <a:rPr lang="en-US"/>
              <a:t>proficient</a:t>
            </a:r>
            <a:r>
              <a:rPr lang="en-US" baseline="0"/>
              <a:t>, </a:t>
            </a:r>
            <a:r>
              <a:rPr lang="en-US" dirty="0"/>
              <a:t>and</a:t>
            </a:r>
            <a:r>
              <a:rPr lang="en-US"/>
              <a:t> </a:t>
            </a:r>
            <a:r>
              <a:rPr lang="en-US" dirty="0"/>
              <a:t>an advanced question;</a:t>
            </a:r>
            <a:r>
              <a:rPr lang="en-US"/>
              <a:t> </a:t>
            </a:r>
            <a:r>
              <a:rPr lang="en-US" baseline="0"/>
              <a:t>various </a:t>
            </a:r>
            <a:r>
              <a:rPr lang="en-US" baseline="0" dirty="0"/>
              <a:t>LIF </a:t>
            </a:r>
            <a:r>
              <a:rPr lang="en-US" baseline="0"/>
              <a:t>notes </a:t>
            </a:r>
            <a:r>
              <a:rPr lang="en-US"/>
              <a:t>of </a:t>
            </a:r>
            <a:r>
              <a:rPr lang="en-US" baseline="0"/>
              <a:t>the </a:t>
            </a:r>
            <a:r>
              <a:rPr lang="en-US" baseline="0" dirty="0"/>
              <a:t>Geometry </a:t>
            </a:r>
            <a:r>
              <a:rPr lang="en-US" baseline="0"/>
              <a:t>team </a:t>
            </a:r>
            <a:r>
              <a:rPr lang="en-US"/>
              <a:t>detailing </a:t>
            </a:r>
            <a:r>
              <a:rPr lang="en-US" baseline="0"/>
              <a:t>their </a:t>
            </a:r>
            <a:r>
              <a:rPr lang="en-US" baseline="0" dirty="0"/>
              <a:t>attempts to better align their assessment practices with a standards-based, leveled approach</a:t>
            </a:r>
            <a:r>
              <a:rPr lang="en-US" baseline="0"/>
              <a:t>, </a:t>
            </a:r>
            <a:r>
              <a:rPr lang="en-US" dirty="0"/>
              <a:t>which</a:t>
            </a:r>
            <a:r>
              <a:rPr lang="en-US"/>
              <a:t> </a:t>
            </a:r>
            <a:r>
              <a:rPr lang="en-US" dirty="0"/>
              <a:t>they did with some help from Tavis Miller</a:t>
            </a:r>
            <a:r>
              <a:rPr lang="en-US"/>
              <a:t> </a:t>
            </a:r>
            <a:r>
              <a:rPr lang="en-US" baseline="0"/>
              <a:t>and </a:t>
            </a:r>
            <a:r>
              <a:rPr lang="en-US" dirty="0"/>
              <a:t>Mike</a:t>
            </a:r>
            <a:r>
              <a:rPr lang="en-US"/>
              <a:t> </a:t>
            </a:r>
            <a:r>
              <a:rPr lang="en-US" dirty="0"/>
              <a:t>Weatherbie</a:t>
            </a:r>
            <a:r>
              <a:rPr lang="en-US"/>
              <a:t>, </a:t>
            </a:r>
            <a:r>
              <a:rPr lang="en-US" baseline="0"/>
              <a:t>their </a:t>
            </a:r>
            <a:r>
              <a:rPr lang="en-US" baseline="0" dirty="0"/>
              <a:t>first semester final exam answer key which now includes topics and </a:t>
            </a:r>
            <a:r>
              <a:rPr lang="en-US" baseline="0"/>
              <a:t>difficulty </a:t>
            </a:r>
            <a:r>
              <a:rPr lang="en-US" dirty="0"/>
              <a:t>levels</a:t>
            </a:r>
            <a:r>
              <a:rPr lang="en-US"/>
              <a:t>, </a:t>
            </a:r>
            <a:r>
              <a:rPr lang="en-US" dirty="0"/>
              <a:t>which then gives them the ability to assess </a:t>
            </a:r>
            <a:r>
              <a:rPr lang="en-US"/>
              <a:t>more meaningfully</a:t>
            </a:r>
            <a:r>
              <a:rPr lang="en-US" baseline="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562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Lisa – Teams are then</a:t>
            </a:r>
            <a:r>
              <a:rPr lang="en-US" baseline="0" dirty="0" smtClean="0"/>
              <a:t> utilizing those processes to more effectively build instruction that meet the needs of students.  The Math department has prioritized AVID and GLAD strategies the last few years, and now, nearly all of our Math department utilizes the AVID tutorial process and interactive notebooks to help support struggling students more meaningfully.  Our intensified course options like our new Sheltered ELL or our Intensified Algebra I classes directly work on implementing strategies to positively reach our struggling students:  directly teaching academic vocabulary, integrating growth mindset into their curriculum, building strategies that they then take to the larger Algebra I team to implement more widely.  You see here an example of an interactive notebook, an example Intensified Algebra I lesson that has students using Chromebooks to experiment with a distance over time growth model, pictures from our Algebra I classes working with Bootstrap Math, which Algebra I district-wide did to contextualize Algebra I concepts with coding, and an example of some academic vocabulary work in our Sheltered ELL class.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5855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t>Michael </a:t>
            </a:r>
            <a:r>
              <a:rPr lang="en-US" dirty="0"/>
              <a:t>– Some</a:t>
            </a:r>
            <a:r>
              <a:rPr lang="en-US" baseline="0" dirty="0"/>
              <a:t> of the outcomes we’ve seen have been positive.  We’ll use Algebra outcomes to start.  This first graph demonstrates Algebra I grade distribution for the last 5 semesters.  Know that the final breakdown was taken a week ago, and generally outcomes get better when final grades are submitted.  You’ll see holistic growth which we believe is due to more specific intervention coursework, and specific strategies we are taking, like integrating growth mindset instruction into Algebra I, better defined assessment practices, directly teaching academic vocabulary, etc.  The next graph shows Algebra I grade distribution in our equity target groups at the end of 2</a:t>
            </a:r>
            <a:r>
              <a:rPr lang="en-US" baseline="30000" dirty="0"/>
              <a:t>nd</a:t>
            </a:r>
            <a:r>
              <a:rPr lang="en-US" baseline="0" dirty="0"/>
              <a:t> semester last year, we’ve added males because they are also disproportionately represented, not holistically, but within that struggling 1/3 of our student body.  The final graph here shows those same groups this year, which you should see, nearly every group with fewer students failing, but still clear issues with disproportionate representation.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6472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Michael </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lang="en-US" dirty="0">
                <a:solidFill>
                  <a:prstClr val="black"/>
                </a:solidFill>
              </a:rPr>
              <a:t>We now have roughly 100 students taking </a:t>
            </a:r>
            <a:r>
              <a:rPr kumimoji="0" lang="en-US" sz="1200" b="0" i="0" u="none" strike="noStrike" kern="1200" cap="none" spc="0" normalizeH="0" baseline="0" noProof="0" dirty="0">
                <a:ln>
                  <a:noFill/>
                </a:ln>
                <a:solidFill>
                  <a:prstClr val="black"/>
                </a:solidFill>
                <a:effectLst/>
                <a:uLnTx/>
                <a:uFillTx/>
                <a:latin typeface="+mn-lt"/>
                <a:ea typeface="+mn-ea"/>
                <a:cs typeface="+mn-cs"/>
              </a:rPr>
              <a:t>courses that </a:t>
            </a:r>
            <a:r>
              <a:rPr lang="en-US" dirty="0">
                <a:solidFill>
                  <a:prstClr val="black"/>
                </a:solidFill>
              </a:rPr>
              <a:t>are </a:t>
            </a:r>
            <a:r>
              <a:rPr kumimoji="0" lang="en-US" sz="1200" b="0" i="0" u="none" strike="noStrike" kern="1200" cap="none" spc="0" normalizeH="0" baseline="0" noProof="0" dirty="0">
                <a:ln>
                  <a:noFill/>
                </a:ln>
                <a:solidFill>
                  <a:prstClr val="black"/>
                </a:solidFill>
                <a:effectLst/>
                <a:uLnTx/>
                <a:uFillTx/>
                <a:latin typeface="+mn-lt"/>
                <a:ea typeface="+mn-ea"/>
                <a:cs typeface="+mn-cs"/>
              </a:rPr>
              <a:t>specifically </a:t>
            </a:r>
            <a:r>
              <a:rPr lang="en-US" dirty="0">
                <a:solidFill>
                  <a:prstClr val="black"/>
                </a:solidFill>
              </a:rPr>
              <a:t>designed to support </a:t>
            </a:r>
            <a:r>
              <a:rPr kumimoji="0" lang="en-US" sz="1200" b="0" i="0" u="none" strike="noStrike" kern="1200" cap="none" spc="0" normalizeH="0" baseline="0" noProof="0" dirty="0">
                <a:ln>
                  <a:noFill/>
                </a:ln>
                <a:solidFill>
                  <a:prstClr val="black"/>
                </a:solidFill>
                <a:effectLst/>
                <a:uLnTx/>
                <a:uFillTx/>
                <a:latin typeface="+mn-lt"/>
                <a:ea typeface="+mn-ea"/>
                <a:cs typeface="+mn-cs"/>
              </a:rPr>
              <a:t>struggling students.  </a:t>
            </a:r>
            <a:r>
              <a:rPr lang="en-US" dirty="0">
                <a:solidFill>
                  <a:prstClr val="black"/>
                </a:solidFill>
              </a:rPr>
              <a:t>You’ll see demographically</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lang="en-US" dirty="0">
                <a:solidFill>
                  <a:prstClr val="black"/>
                </a:solidFill>
              </a:rPr>
              <a:t>that </a:t>
            </a:r>
            <a:r>
              <a:rPr kumimoji="0" lang="en-US" sz="1200" b="0" i="0" u="none" strike="noStrike" kern="1200" cap="none" spc="0" normalizeH="0" baseline="0" noProof="0" dirty="0">
                <a:ln>
                  <a:noFill/>
                </a:ln>
                <a:solidFill>
                  <a:prstClr val="black"/>
                </a:solidFill>
                <a:effectLst/>
                <a:uLnTx/>
                <a:uFillTx/>
                <a:latin typeface="+mn-lt"/>
                <a:ea typeface="+mn-ea"/>
                <a:cs typeface="+mn-cs"/>
              </a:rPr>
              <a:t>a vast majority of those interventions </a:t>
            </a:r>
            <a:r>
              <a:rPr lang="en-US" dirty="0">
                <a:solidFill>
                  <a:prstClr val="black"/>
                </a:solidFill>
              </a:rPr>
              <a:t>have been </a:t>
            </a:r>
            <a:r>
              <a:rPr kumimoji="0" lang="en-US" sz="1200" b="0" i="0" u="none" strike="noStrike" kern="1200" cap="none" spc="0" normalizeH="0" baseline="0" noProof="0" dirty="0">
                <a:ln>
                  <a:noFill/>
                </a:ln>
                <a:solidFill>
                  <a:prstClr val="black"/>
                </a:solidFill>
                <a:effectLst/>
                <a:uLnTx/>
                <a:uFillTx/>
                <a:latin typeface="+mn-lt"/>
                <a:ea typeface="+mn-ea"/>
                <a:cs typeface="+mn-cs"/>
              </a:rPr>
              <a:t>for upperclassmen because that is where our focus has been</a:t>
            </a:r>
            <a:r>
              <a:rPr lang="en-US" dirty="0">
                <a:solidFill>
                  <a:prstClr val="black"/>
                </a:solidFill>
              </a:rPr>
              <a:t>, we’ve been more reactionary than proactive/preventative</a:t>
            </a:r>
            <a:r>
              <a:rPr kumimoji="0" lang="en-US" sz="1200" b="0" i="0" u="none" strike="noStrike" kern="1200" cap="none" spc="0" normalizeH="0" baseline="0" noProof="0" dirty="0">
                <a:ln>
                  <a:noFill/>
                </a:ln>
                <a:solidFill>
                  <a:prstClr val="black"/>
                </a:solidFill>
                <a:effectLst/>
                <a:uLnTx/>
                <a:uFillTx/>
                <a:latin typeface="+mn-lt"/>
                <a:ea typeface="+mn-ea"/>
                <a:cs typeface="+mn-cs"/>
              </a:rPr>
              <a:t>.  We are intentionally building more capacity to intervene with 9</a:t>
            </a:r>
            <a:r>
              <a:rPr kumimoji="0" lang="en-US" sz="1200" b="0" i="0" u="none" strike="noStrike" kern="1200" cap="none" spc="0" normalizeH="0" baseline="30000" noProof="0" dirty="0">
                <a:ln>
                  <a:noFill/>
                </a:ln>
                <a:solidFill>
                  <a:prstClr val="black"/>
                </a:solidFill>
                <a:effectLst/>
                <a:uLnTx/>
                <a:uFillTx/>
                <a:latin typeface="+mn-lt"/>
                <a:ea typeface="+mn-ea"/>
                <a:cs typeface="+mn-cs"/>
              </a:rPr>
              <a:t>th</a:t>
            </a:r>
            <a:r>
              <a:rPr kumimoji="0" lang="en-US" sz="1200" b="0" i="0" u="none" strike="noStrike" kern="1200" cap="none" spc="0" normalizeH="0" baseline="0" noProof="0" dirty="0">
                <a:ln>
                  <a:noFill/>
                </a:ln>
                <a:solidFill>
                  <a:prstClr val="black"/>
                </a:solidFill>
                <a:effectLst/>
                <a:uLnTx/>
                <a:uFillTx/>
                <a:latin typeface="+mn-lt"/>
                <a:ea typeface="+mn-ea"/>
                <a:cs typeface="+mn-cs"/>
              </a:rPr>
              <a:t> graders</a:t>
            </a:r>
            <a:r>
              <a:rPr lang="en-US" dirty="0">
                <a:solidFill>
                  <a:prstClr val="black"/>
                </a:solidFill>
              </a:rPr>
              <a:t> with</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92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Cathy – you should be able to see the</a:t>
            </a:r>
            <a:r>
              <a:rPr lang="en-US" baseline="0" dirty="0" smtClean="0"/>
              <a:t> continuous improvement model in our work – in the work of high performance academic teams as well as in our Multi Tiered System of Supports (MTSS) that we are developing to address discipline, attendance, and social emotional learning in addition to academics. </a:t>
            </a:r>
          </a:p>
          <a:p>
            <a:endParaRPr lang="en-US" baseline="0" dirty="0" smtClean="0"/>
          </a:p>
          <a:p>
            <a:r>
              <a:rPr lang="en-US" baseline="0" dirty="0" smtClean="0"/>
              <a:t>At the end, we’ll put this all together. </a:t>
            </a:r>
          </a:p>
          <a:p>
            <a:endParaRPr lang="en-US" baseline="0" dirty="0" smtClean="0"/>
          </a:p>
          <a:p>
            <a:r>
              <a:rPr lang="en-US" baseline="0" dirty="0" smtClean="0"/>
              <a:t>First, we’ll analyze some “big data” </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4</a:t>
            </a:fld>
            <a:endParaRPr lang="en-US"/>
          </a:p>
        </p:txBody>
      </p:sp>
    </p:spTree>
    <p:extLst>
      <p:ext uri="{BB962C8B-B14F-4D97-AF65-F5344CB8AC3E}">
        <p14:creationId xmlns:p14="http://schemas.microsoft.com/office/powerpoint/2010/main" val="955624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B644740-5007-4864-A8AA-D30067AD0D62}" type="slidenum">
              <a:rPr lang="en-US" smtClean="0"/>
              <a:t>40</a:t>
            </a:fld>
            <a:endParaRPr lang="en-US"/>
          </a:p>
        </p:txBody>
      </p:sp>
    </p:spTree>
    <p:extLst>
      <p:ext uri="{BB962C8B-B14F-4D97-AF65-F5344CB8AC3E}">
        <p14:creationId xmlns:p14="http://schemas.microsoft.com/office/powerpoint/2010/main" val="946806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Focus</a:t>
            </a:r>
            <a:r>
              <a:rPr lang="en-US">
                <a:solidFill>
                  <a:prstClr val="black"/>
                </a:solidFill>
              </a:rPr>
              <a:t> </a:t>
            </a:r>
            <a:r>
              <a:rPr lang="en-US" dirty="0">
                <a:solidFill>
                  <a:prstClr val="black"/>
                </a:solidFill>
              </a:rPr>
              <a:t>on students taking </a:t>
            </a:r>
            <a:r>
              <a:rPr lang="en-US">
                <a:solidFill>
                  <a:prstClr val="black"/>
                </a:solidFill>
              </a:rPr>
              <a:t>3 science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7131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Why slipping a bit?</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6517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NEED</a:t>
            </a:r>
            <a:r>
              <a:rPr lang="en-US"/>
              <a:t>: Work on </a:t>
            </a:r>
            <a:r>
              <a:rPr lang="en-US" b="1" i="1" dirty="0"/>
              <a:t>alignment</a:t>
            </a:r>
            <a:r>
              <a:rPr lang="en-US" dirty="0"/>
              <a:t> and </a:t>
            </a:r>
            <a:r>
              <a:rPr lang="en-US" b="1" i="1" dirty="0"/>
              <a:t>instructional strategies </a:t>
            </a:r>
            <a:r>
              <a:rPr lang="en-US" dirty="0"/>
              <a:t>that work for an increasingly</a:t>
            </a:r>
            <a:r>
              <a:rPr lang="en-US" baseline="0" dirty="0"/>
              <a:t> diverse population. Latino, low income, English Language Learners. </a:t>
            </a:r>
          </a:p>
          <a:p>
            <a:r>
              <a:rPr lang="en-US" baseline="0" dirty="0"/>
              <a:t>Of the students who did not meet standard, 30% Latino, of those 39 students, 31 were Low income and 10 were </a:t>
            </a:r>
            <a:r>
              <a:rPr lang="en-US" baseline="0"/>
              <a:t>also EL’s</a:t>
            </a:r>
            <a:endParaRPr lang="en-US" dirty="0"/>
          </a:p>
          <a:p>
            <a:r>
              <a:rPr lang="en-US"/>
              <a:t>The </a:t>
            </a:r>
            <a:r>
              <a:rPr lang="en-US" dirty="0"/>
              <a:t>issue is not that our population includes more Latino, low income, or English Learners. The issue is our instructional strategies that need to better meet the students’ need</a:t>
            </a:r>
            <a:r>
              <a:rPr lang="en-US"/>
              <a:t>.</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4829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7035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Coordinated</a:t>
            </a:r>
            <a:r>
              <a:rPr lang="en-US" baseline="0" dirty="0" smtClean="0"/>
              <a:t> Science Team has really worked to incorporate lessons learned from having a sheltered ELL class in Biology (Click 1). They noted through looking at assessment data from their astronomy unit that academic vocabulary seemed to be a problem impeding student success. They developed key vocabulary terms for their chemistry unit and engaged in direct instruction around the vocabulary. They solicited feedback from our biology teachers on what concepts students needed to understand and incorporated that into their instruction</a:t>
            </a:r>
          </a:p>
          <a:p>
            <a:r>
              <a:rPr lang="en-US" baseline="0" dirty="0" smtClean="0"/>
              <a:t>When students continued to struggle, they invited Deb from Categorical programs to work with them (Click 2). They worked together to implement 3 HIGH LEVERAGE ANCHOR strategies: </a:t>
            </a:r>
          </a:p>
          <a:p>
            <a:r>
              <a:rPr lang="en-US" baseline="0" dirty="0" smtClean="0"/>
              <a:t>1. The Use of a PICTORIAL to introduce a new topic</a:t>
            </a:r>
          </a:p>
          <a:p>
            <a:r>
              <a:rPr lang="en-US" baseline="0" dirty="0" smtClean="0"/>
              <a:t>2. A PROCESS GRID</a:t>
            </a:r>
          </a:p>
          <a:p>
            <a:r>
              <a:rPr lang="en-US" baseline="0" dirty="0" smtClean="0"/>
              <a:t>3. A COGNITIVE CONTENT DICTIONARY  - providing a visual approach to developing what the vocabulary means in science.</a:t>
            </a:r>
          </a:p>
          <a:p>
            <a:endParaRPr lang="en-US" baseline="0" dirty="0" smtClean="0"/>
          </a:p>
          <a:p>
            <a:r>
              <a:rPr lang="en-US" baseline="0" dirty="0" smtClean="0"/>
              <a:t>(Click 3)They are now incorporating those anchor strategies into their next unit – Climate and Weather – and will use formative and summative assessments to measure the success of these strategies in improving learning for all students and in closing gaps.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9587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213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78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2687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67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CATHY-Changes </a:t>
            </a:r>
            <a:r>
              <a:rPr lang="en-US" dirty="0"/>
              <a:t>over the last 5 years: Increase in </a:t>
            </a:r>
            <a:r>
              <a:rPr lang="en-US" dirty="0" smtClean="0"/>
              <a:t>Latino </a:t>
            </a:r>
            <a:r>
              <a:rPr lang="en-US" dirty="0"/>
              <a:t>population. Other groups have had some growth (2+, in particular). Corresponding drop in White. </a:t>
            </a:r>
          </a:p>
          <a:p>
            <a:r>
              <a:rPr lang="en-US" dirty="0"/>
              <a:t>Increase in Special Ed this year. (178 students last year; 216 this year)</a:t>
            </a:r>
          </a:p>
        </p:txBody>
      </p:sp>
      <p:sp>
        <p:nvSpPr>
          <p:cNvPr id="4" name="Slide Number Placeholder 3"/>
          <p:cNvSpPr>
            <a:spLocks noGrp="1"/>
          </p:cNvSpPr>
          <p:nvPr>
            <p:ph type="sldNum" sz="quarter" idx="10"/>
          </p:nvPr>
        </p:nvSpPr>
        <p:spPr/>
        <p:txBody>
          <a:bodyPr/>
          <a:lstStyle/>
          <a:p>
            <a:fld id="{DB644740-5007-4864-A8AA-D30067AD0D62}" type="slidenum">
              <a:rPr lang="en-US" smtClean="0"/>
              <a:t>5</a:t>
            </a:fld>
            <a:endParaRPr lang="en-US"/>
          </a:p>
        </p:txBody>
      </p:sp>
    </p:spTree>
    <p:extLst>
      <p:ext uri="{BB962C8B-B14F-4D97-AF65-F5344CB8AC3E}">
        <p14:creationId xmlns:p14="http://schemas.microsoft.com/office/powerpoint/2010/main" val="1576621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DAN? </a:t>
            </a:r>
          </a:p>
          <a:p>
            <a:r>
              <a:rPr lang="en-US" dirty="0" smtClean="0"/>
              <a:t>Note</a:t>
            </a:r>
            <a:r>
              <a:rPr lang="en-US" baseline="0" dirty="0" smtClean="0"/>
              <a:t> some gains because we used the mid-unit assessment to do interventions to ensure more success on the end-of-unit assessment. Still have some work to do.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41067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51</a:t>
            </a:fld>
            <a:endParaRPr lang="en-US"/>
          </a:p>
        </p:txBody>
      </p:sp>
    </p:spTree>
    <p:extLst>
      <p:ext uri="{BB962C8B-B14F-4D97-AF65-F5344CB8AC3E}">
        <p14:creationId xmlns:p14="http://schemas.microsoft.com/office/powerpoint/2010/main" val="16784129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These are results from</a:t>
            </a:r>
            <a:r>
              <a:rPr lang="en-US" baseline="0" dirty="0" smtClean="0"/>
              <a:t> Carbon Time – Biology team also working on incorporating vocabulary development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564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53</a:t>
            </a:fld>
            <a:endParaRPr lang="en-US"/>
          </a:p>
        </p:txBody>
      </p:sp>
    </p:spTree>
    <p:extLst>
      <p:ext uri="{BB962C8B-B14F-4D97-AF65-F5344CB8AC3E}">
        <p14:creationId xmlns:p14="http://schemas.microsoft.com/office/powerpoint/2010/main" val="3393490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Michael</a:t>
            </a:r>
            <a:r>
              <a:rPr lang="en-US"/>
              <a:t> </a:t>
            </a:r>
            <a:r>
              <a:rPr lang="en-US" dirty="0"/>
              <a:t>– Regarding our systemic supports for students, we have focused on adopted a more intentional process in order to better meet their needs.  We are using a multi-tiered system of supports, or MTSS process, to address academic, behavioral, attendance, and which includes team meetings once a week to disaggregate data, plan actions, implement, assess effectiveness, and plan enrichment or continued interventions. </a:t>
            </a:r>
            <a:r>
              <a:rPr lang="en-US"/>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9809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B644740-5007-4864-A8AA-D30067AD0D62}" type="slidenum">
              <a:rPr lang="en-US" smtClean="0"/>
              <a:t>55</a:t>
            </a:fld>
            <a:endParaRPr lang="en-US"/>
          </a:p>
        </p:txBody>
      </p:sp>
    </p:spTree>
    <p:extLst>
      <p:ext uri="{BB962C8B-B14F-4D97-AF65-F5344CB8AC3E}">
        <p14:creationId xmlns:p14="http://schemas.microsoft.com/office/powerpoint/2010/main" val="6676142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Over 90% in every ethnicity,</a:t>
            </a:r>
            <a:r>
              <a:rPr lang="en-US" baseline="0" dirty="0" smtClean="0"/>
              <a:t> program EXCEPT: American Indian (Small N, but still concerning) and Special Ed (goes to increase in programs, and large GOAL cohort). Focus: Alignment of Resource and Gen Ed curriculum; PBIS (Discipline/behavior). </a:t>
            </a:r>
          </a:p>
        </p:txBody>
      </p:sp>
      <p:sp>
        <p:nvSpPr>
          <p:cNvPr id="4" name="Slide Number Placeholder 3"/>
          <p:cNvSpPr>
            <a:spLocks noGrp="1"/>
          </p:cNvSpPr>
          <p:nvPr>
            <p:ph type="sldNum" sz="quarter" idx="10"/>
          </p:nvPr>
        </p:nvSpPr>
        <p:spPr/>
        <p:txBody>
          <a:bodyPr/>
          <a:lstStyle/>
          <a:p>
            <a:fld id="{DB644740-5007-4864-A8AA-D30067AD0D62}" type="slidenum">
              <a:rPr lang="en-US" smtClean="0"/>
              <a:t>56</a:t>
            </a:fld>
            <a:endParaRPr lang="en-US"/>
          </a:p>
        </p:txBody>
      </p:sp>
    </p:spTree>
    <p:extLst>
      <p:ext uri="{BB962C8B-B14F-4D97-AF65-F5344CB8AC3E}">
        <p14:creationId xmlns:p14="http://schemas.microsoft.com/office/powerpoint/2010/main" val="10914960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57</a:t>
            </a:fld>
            <a:endParaRPr lang="en-US"/>
          </a:p>
        </p:txBody>
      </p:sp>
    </p:spTree>
    <p:extLst>
      <p:ext uri="{BB962C8B-B14F-4D97-AF65-F5344CB8AC3E}">
        <p14:creationId xmlns:p14="http://schemas.microsoft.com/office/powerpoint/2010/main" val="127282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Currently</a:t>
            </a:r>
            <a:r>
              <a:rPr lang="en-US" baseline="0" dirty="0" smtClean="0"/>
              <a:t> 16/424 students have submitted FAFSA, but have missing signatures or errors. That’s another 3%, bringing us to 40% if we can get those. </a:t>
            </a:r>
          </a:p>
          <a:p>
            <a:r>
              <a:rPr lang="en-US" baseline="0" dirty="0" smtClean="0"/>
              <a:t>70 students who have not submitted are currently in a CCRS class that will not carry over to next semester (not AVID, AP </a:t>
            </a:r>
            <a:r>
              <a:rPr lang="en-US" baseline="0" dirty="0" err="1" smtClean="0"/>
              <a:t>Gov</a:t>
            </a:r>
            <a:r>
              <a:rPr lang="en-US" baseline="0" dirty="0" smtClean="0"/>
              <a:t>, or Modified English). Our GEAR UP coordinators and </a:t>
            </a:r>
            <a:r>
              <a:rPr lang="en-US" baseline="0" dirty="0" err="1" smtClean="0"/>
              <a:t>Americorps</a:t>
            </a:r>
            <a:r>
              <a:rPr lang="en-US" baseline="0" dirty="0" smtClean="0"/>
              <a:t> volunteer are meeting with them. </a:t>
            </a:r>
          </a:p>
          <a:p>
            <a:r>
              <a:rPr lang="en-US" baseline="0" dirty="0" smtClean="0"/>
              <a:t>Of our 27 AVID students, 3 have not submitted, 3 have errors, and one is missing a signature. The rest have all been processed. </a:t>
            </a:r>
          </a:p>
          <a:p>
            <a:r>
              <a:rPr lang="en-US" baseline="0" dirty="0" smtClean="0"/>
              <a:t>64/212 students taking CCRS next semester have processed FAFSA.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3304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Currently</a:t>
            </a:r>
            <a:r>
              <a:rPr lang="en-US" baseline="0" dirty="0" smtClean="0"/>
              <a:t> 16/424 students have submitted FAFSA, but have missing signatures or errors. That’s another 3%, bringing us to 40% if we can get those. </a:t>
            </a:r>
          </a:p>
          <a:p>
            <a:r>
              <a:rPr lang="en-US" baseline="0" dirty="0" smtClean="0"/>
              <a:t>70 students who have not submitted are currently in a CCRS class that will not carry over to next semester (not AVID, AP </a:t>
            </a:r>
            <a:r>
              <a:rPr lang="en-US" baseline="0" dirty="0" err="1" smtClean="0"/>
              <a:t>Gov</a:t>
            </a:r>
            <a:r>
              <a:rPr lang="en-US" baseline="0" dirty="0" smtClean="0"/>
              <a:t>, or Modified English). Our GEAR UP coordinators and </a:t>
            </a:r>
            <a:r>
              <a:rPr lang="en-US" baseline="0" dirty="0" err="1" smtClean="0"/>
              <a:t>Americorps</a:t>
            </a:r>
            <a:r>
              <a:rPr lang="en-US" baseline="0" dirty="0" smtClean="0"/>
              <a:t> volunteer are meeting with them. </a:t>
            </a:r>
          </a:p>
          <a:p>
            <a:r>
              <a:rPr lang="en-US" baseline="0" dirty="0" smtClean="0"/>
              <a:t>Of our 27 AVID students, 3 have not submitted, 3 have errors, and one is missing a signature. The rest have all been processed. </a:t>
            </a:r>
          </a:p>
          <a:p>
            <a:r>
              <a:rPr lang="en-US" baseline="0" dirty="0" smtClean="0"/>
              <a:t>64/212 students taking CCRS next semester have processed FAFSA.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071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6</a:t>
            </a:fld>
            <a:endParaRPr lang="en-US"/>
          </a:p>
        </p:txBody>
      </p:sp>
    </p:spTree>
    <p:extLst>
      <p:ext uri="{BB962C8B-B14F-4D97-AF65-F5344CB8AC3E}">
        <p14:creationId xmlns:p14="http://schemas.microsoft.com/office/powerpoint/2010/main" val="13890013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Michael – In</a:t>
            </a:r>
            <a:r>
              <a:rPr lang="en-US" baseline="0" dirty="0" smtClean="0"/>
              <a:t> relation to the work we are doing to ensure that student graduation rates are high, especially in regards to graduation credit requirements, one action item that we would like to highlight is our 24 credit pilot plan, which is to develop and implement a very targeted intervention plan to support struggling students.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6647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Kim and Raj – We have utilized the</a:t>
            </a:r>
            <a:r>
              <a:rPr lang="en-US" baseline="0" dirty="0" smtClean="0"/>
              <a:t> MTSS (Multi-tiered System of Supports) structure to better plan interventions.  Our team meets once a week, and spends time reviewing and discussing data in 4 primary areas (Academics, Behavior, Attendance, and Social/Emotional).  The goal is to improve the accuracy and reliability of intervention.  An example demonstrated here is a greater need for more defined academic study and support opportunities outside of the traditional school day.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757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Kim and Raj – As a</a:t>
            </a:r>
            <a:r>
              <a:rPr lang="en-US" baseline="0" dirty="0" smtClean="0"/>
              <a:t> result, outcomes include better defined support groups.  We have utilized the MTSS process to determine which students and which subject areas have the highest need of intervention.  As a result, we are building 4 intervention courses, 3 within the school day, and 1 after school.  Coursework will include Why/Try Curriculum designed to re-engage students and direct credit recovery work.  We are also attempting to support students by having Math and Science staff members teach these courses due to the high levels of struggle and need for support present in those disciplines. We also have looked at demographics of the 181 students that we determined could directly benefit from receiving academic intervention coursework and support with our 24-credit plan.  We are looking to intentionally build these courses to serve our student populations cited in our equity target groupings (Black/African-American, Hispanic, Low SES) as well as build a preventative model that reaches 9</a:t>
            </a:r>
            <a:r>
              <a:rPr lang="en-US" baseline="30000" dirty="0" smtClean="0"/>
              <a:t>th</a:t>
            </a:r>
            <a:r>
              <a:rPr lang="en-US" baseline="0" dirty="0" smtClean="0"/>
              <a:t> graders rather than react to struggling 11</a:t>
            </a:r>
            <a:r>
              <a:rPr lang="en-US" baseline="30000" dirty="0" smtClean="0"/>
              <a:t>th</a:t>
            </a:r>
            <a:r>
              <a:rPr lang="en-US" baseline="0" dirty="0" smtClean="0"/>
              <a:t> and 12</a:t>
            </a:r>
            <a:r>
              <a:rPr lang="en-US" baseline="30000" dirty="0" smtClean="0"/>
              <a:t>th</a:t>
            </a:r>
            <a:r>
              <a:rPr lang="en-US" baseline="0" dirty="0" smtClean="0"/>
              <a:t> graders.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65947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B644740-5007-4864-A8AA-D30067AD0D62}" type="slidenum">
              <a:rPr lang="en-US" smtClean="0"/>
              <a:t>63</a:t>
            </a:fld>
            <a:endParaRPr lang="en-US"/>
          </a:p>
        </p:txBody>
      </p:sp>
    </p:spTree>
    <p:extLst>
      <p:ext uri="{BB962C8B-B14F-4D97-AF65-F5344CB8AC3E}">
        <p14:creationId xmlns:p14="http://schemas.microsoft.com/office/powerpoint/2010/main" val="11973683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You</a:t>
            </a:r>
            <a:r>
              <a:rPr lang="en-US"/>
              <a:t> can see our areas of opportunity in attendance mirror our equity targets. As a result, we have changed the philosophy on how we discuss attendance on an ongoing basis. We have morphed our monthly attendance meetings, in which parents and students with 5 or more absences are invited into school. During the meeting, our goal is to build relationships so that each family leave having made a positive adult contact at school, letting them know what resources we can provide.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3119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Our</a:t>
            </a:r>
            <a:r>
              <a:rPr lang="en-US"/>
              <a:t> School Improvement plan outlines our focus to be deliberate, to improve our school climate, and keep students coming to school. </a:t>
            </a:r>
            <a:endParaRPr lang="en-US" dirty="0"/>
          </a:p>
          <a:p>
            <a:endParaRPr lang="en-US" dirty="0"/>
          </a:p>
          <a:p>
            <a:pPr>
              <a:defRPr/>
            </a:pPr>
            <a:r>
              <a:rPr lang="en-US"/>
              <a:t>Our Tier 1 supports have involved our leadership students, as well as our Climate and Culture team that Robert will discuss. Through school-wide foci on improving attendance, our weekly cookie drops for on-time classes and a monthly student focus on attendance improvements have reached each of our students, linking students to our intervention services as needed.</a:t>
            </a:r>
            <a:endParaRPr lang="en-US" dirty="0"/>
          </a:p>
          <a:p>
            <a:pPr>
              <a:defRPr/>
            </a:pPr>
            <a:endParaRPr lang="en-US" dirty="0"/>
          </a:p>
          <a:p>
            <a:pPr>
              <a:defRPr/>
            </a:pPr>
            <a:r>
              <a:rPr lang="en-US"/>
              <a:t>As we have brought students back to school, we are recognizing that the social-emotional supports are vital to ensure that students learn the tools necessary to keep them in school each day, ensuring that school is the best part of each of their day.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31904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9920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We</a:t>
            </a:r>
            <a:r>
              <a:rPr lang="en-US"/>
              <a:t> are making gains in creating a positive and supportive culture to get students to school and keep them here.</a:t>
            </a:r>
            <a:endParaRPr lang="en-US" dirty="0"/>
          </a:p>
          <a:p>
            <a:endParaRPr lang="en-US" dirty="0"/>
          </a:p>
          <a:p>
            <a:r>
              <a:rPr lang="en-US"/>
              <a:t>As a major component of her job, our Administrative Paraeducator, Heather Coon, has invested significant time into home visits, responding to the WARNS surveys, meeting 1:1 with students and parents, and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494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B644740-5007-4864-A8AA-D30067AD0D62}" type="slidenum">
              <a:rPr lang="en-US" smtClean="0"/>
              <a:t>68</a:t>
            </a:fld>
            <a:endParaRPr lang="en-US"/>
          </a:p>
        </p:txBody>
      </p:sp>
    </p:spTree>
    <p:extLst>
      <p:ext uri="{BB962C8B-B14F-4D97-AF65-F5344CB8AC3E}">
        <p14:creationId xmlns:p14="http://schemas.microsoft.com/office/powerpoint/2010/main" val="12983686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8530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High</a:t>
            </a:r>
            <a:r>
              <a:rPr lang="en-US" baseline="0" dirty="0" smtClean="0"/>
              <a:t> Graduation rates, but not improving much…hard to do when you are over 90!</a:t>
            </a:r>
          </a:p>
          <a:p>
            <a:r>
              <a:rPr lang="en-US" baseline="0" dirty="0" smtClean="0"/>
              <a:t>Large GOAL cohort this year. </a:t>
            </a:r>
          </a:p>
          <a:p>
            <a:r>
              <a:rPr lang="en-US" baseline="0" dirty="0" smtClean="0"/>
              <a:t>Also, noted that we are still doing so much INTERVENTION – working with students after they have fallen behind. We are using our MTSS approach to better address methods to reduce the numbers falling behind to begin with . </a:t>
            </a:r>
          </a:p>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7</a:t>
            </a:fld>
            <a:endParaRPr lang="en-US"/>
          </a:p>
        </p:txBody>
      </p:sp>
    </p:spTree>
    <p:extLst>
      <p:ext uri="{BB962C8B-B14F-4D97-AF65-F5344CB8AC3E}">
        <p14:creationId xmlns:p14="http://schemas.microsoft.com/office/powerpoint/2010/main" val="2083671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5656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39671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15550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35826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0219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4709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84051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9406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45869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5741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a:t>
            </a:r>
            <a:r>
              <a:rPr lang="en-US"/>
              <a:t> </a:t>
            </a:r>
            <a:r>
              <a:rPr lang="en-US" dirty="0"/>
              <a:t>celebration, but also a recognition of 1. Hard Work and 2. Significant resources put into this goal at the school and district level</a:t>
            </a:r>
            <a:r>
              <a:rPr lang="en-US"/>
              <a:t>.</a:t>
            </a:r>
            <a:endParaRPr lang="en-US" baseline="0" dirty="0"/>
          </a:p>
        </p:txBody>
      </p:sp>
      <p:sp>
        <p:nvSpPr>
          <p:cNvPr id="4" name="Slide Number Placeholder 3"/>
          <p:cNvSpPr>
            <a:spLocks noGrp="1"/>
          </p:cNvSpPr>
          <p:nvPr>
            <p:ph type="sldNum" sz="quarter" idx="10"/>
          </p:nvPr>
        </p:nvSpPr>
        <p:spPr/>
        <p:txBody>
          <a:bodyPr/>
          <a:lstStyle/>
          <a:p>
            <a:fld id="{DB644740-5007-4864-A8AA-D30067AD0D62}" type="slidenum">
              <a:rPr lang="en-US" smtClean="0"/>
              <a:t>8</a:t>
            </a:fld>
            <a:endParaRPr lang="en-US"/>
          </a:p>
        </p:txBody>
      </p:sp>
    </p:spTree>
    <p:extLst>
      <p:ext uri="{BB962C8B-B14F-4D97-AF65-F5344CB8AC3E}">
        <p14:creationId xmlns:p14="http://schemas.microsoft.com/office/powerpoint/2010/main" val="3961126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B644740-5007-4864-A8AA-D30067AD0D62}" type="slidenum">
              <a:rPr lang="en-US" smtClean="0"/>
              <a:t>80</a:t>
            </a:fld>
            <a:endParaRPr lang="en-US"/>
          </a:p>
        </p:txBody>
      </p:sp>
    </p:spTree>
    <p:extLst>
      <p:ext uri="{BB962C8B-B14F-4D97-AF65-F5344CB8AC3E}">
        <p14:creationId xmlns:p14="http://schemas.microsoft.com/office/powerpoint/2010/main" val="39816581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Excited</a:t>
            </a:r>
            <a:r>
              <a:rPr lang="en-US" baseline="0" dirty="0" smtClean="0"/>
              <a:t> to be able to  pilot this survey in fall. Looking forward to results in the spring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8041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Surprising because staff</a:t>
            </a:r>
            <a:r>
              <a:rPr lang="en-US" baseline="0" dirty="0" smtClean="0"/>
              <a:t> is incredibly focused on making connections</a:t>
            </a:r>
          </a:p>
          <a:p>
            <a:r>
              <a:rPr lang="en-US" baseline="0" dirty="0" smtClean="0"/>
              <a:t>More than half of students did not indicate ethnicity/race or gender. Need to ask them to do that specifically. Those who did, not a significant difference except African Americans had higher Teacher-Student relationship scores.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1893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Look at differences if</a:t>
            </a:r>
            <a:r>
              <a:rPr lang="en-US" baseline="0" dirty="0" smtClean="0"/>
              <a:t> TIME -  ROBERT HOLD UP GREEN if time</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83</a:t>
            </a:fld>
            <a:endParaRPr lang="en-US"/>
          </a:p>
        </p:txBody>
      </p:sp>
    </p:spTree>
    <p:extLst>
      <p:ext uri="{BB962C8B-B14F-4D97-AF65-F5344CB8AC3E}">
        <p14:creationId xmlns:p14="http://schemas.microsoft.com/office/powerpoint/2010/main" val="34112014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0567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Joe</a:t>
            </a:r>
            <a:r>
              <a:rPr lang="en-US" baseline="0" dirty="0" smtClean="0"/>
              <a:t> </a:t>
            </a:r>
            <a:r>
              <a:rPr lang="en-US" baseline="0" dirty="0" err="1" smtClean="0"/>
              <a:t>Naigle</a:t>
            </a:r>
            <a:endParaRPr lang="en-US" baseline="0" dirty="0" smtClean="0"/>
          </a:p>
          <a:p>
            <a:r>
              <a:rPr lang="en-US" baseline="0" dirty="0" smtClean="0"/>
              <a:t>Heidi Schillinger</a:t>
            </a:r>
          </a:p>
          <a:p>
            <a:r>
              <a:rPr lang="en-US" baseline="0" dirty="0" smtClean="0"/>
              <a:t>Thank you for support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47578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Tier 1 – all staff for all students</a:t>
            </a:r>
          </a:p>
          <a:p>
            <a:r>
              <a:rPr lang="en-US" dirty="0" smtClean="0"/>
              <a:t>Tier 2 – for students identified as needing additional support</a:t>
            </a:r>
          </a:p>
          <a:p>
            <a:r>
              <a:rPr lang="en-US" dirty="0" smtClean="0"/>
              <a:t>Tier 3 – for a small group of students needing more intensive</a:t>
            </a:r>
            <a:r>
              <a:rPr lang="en-US" baseline="0" dirty="0" smtClean="0"/>
              <a:t> interventions.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9932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Disaggregating</a:t>
            </a:r>
            <a:r>
              <a:rPr lang="en-US" baseline="0" dirty="0" smtClean="0"/>
              <a:t> data</a:t>
            </a:r>
            <a:r>
              <a:rPr lang="en-US" baseline="0" dirty="0"/>
              <a:t> </a:t>
            </a:r>
            <a:r>
              <a:rPr lang="en-US" baseline="0" dirty="0" smtClean="0"/>
              <a:t>-regular meetings - common classroom assessments for CONTENT, attendance, discipline, surveys, for MTSS</a:t>
            </a:r>
          </a:p>
          <a:p>
            <a:r>
              <a:rPr lang="en-US" baseline="0" dirty="0" smtClean="0"/>
              <a:t>Timeline Development – curriculum mapping as a district</a:t>
            </a:r>
          </a:p>
          <a:p>
            <a:r>
              <a:rPr lang="en-US" baseline="0" dirty="0" smtClean="0"/>
              <a:t>Instructional focus – using data to determine instructional strategies. Resources – Instructional facilitators, LMS team, guide us in research-based practices</a:t>
            </a:r>
          </a:p>
          <a:p>
            <a:r>
              <a:rPr lang="en-US" baseline="0" dirty="0" smtClean="0"/>
              <a:t>Assessment – results guide our next steps in instruction and in tutorials and enrichment</a:t>
            </a:r>
          </a:p>
          <a:p>
            <a:r>
              <a:rPr lang="en-US" baseline="0" dirty="0" smtClean="0"/>
              <a:t>Maintenance – tier 1 strategies – differentiation in the classroom, </a:t>
            </a:r>
            <a:r>
              <a:rPr lang="en-US" baseline="0" dirty="0" err="1" smtClean="0"/>
              <a:t>reteaching</a:t>
            </a:r>
            <a:r>
              <a:rPr lang="en-US" baseline="0" dirty="0" smtClean="0"/>
              <a:t>, PBIS lessons, </a:t>
            </a:r>
            <a:r>
              <a:rPr lang="en-US" baseline="0" dirty="0" err="1" smtClean="0"/>
              <a:t>kernals</a:t>
            </a:r>
            <a:r>
              <a:rPr lang="en-US" baseline="0" dirty="0" smtClean="0"/>
              <a:t>, freshman finals prep</a:t>
            </a:r>
          </a:p>
          <a:p>
            <a:r>
              <a:rPr lang="en-US" baseline="0" dirty="0" smtClean="0"/>
              <a:t>Tutorials – Bruin success time, Saturday Academy, PAWS tutoring</a:t>
            </a:r>
          </a:p>
          <a:p>
            <a:r>
              <a:rPr lang="en-US" baseline="0" dirty="0" smtClean="0"/>
              <a:t>Enrichment – challenging options, extensions, acceleration</a:t>
            </a:r>
          </a:p>
          <a:p>
            <a:r>
              <a:rPr lang="en-US" baseline="0" dirty="0" smtClean="0"/>
              <a:t>Monitoring – interim assessments, admin walkthroughs, LIF Notes (example)</a:t>
            </a:r>
          </a:p>
          <a:p>
            <a:endParaRPr lang="en-US" baseline="0" dirty="0" smtClean="0"/>
          </a:p>
        </p:txBody>
      </p:sp>
      <p:sp>
        <p:nvSpPr>
          <p:cNvPr id="4" name="Slide Number Placeholder 3"/>
          <p:cNvSpPr>
            <a:spLocks noGrp="1"/>
          </p:cNvSpPr>
          <p:nvPr>
            <p:ph type="sldNum" sz="quarter" idx="10"/>
          </p:nvPr>
        </p:nvSpPr>
        <p:spPr/>
        <p:txBody>
          <a:bodyPr/>
          <a:lstStyle/>
          <a:p>
            <a:fld id="{DB644740-5007-4864-A8AA-D30067AD0D62}" type="slidenum">
              <a:rPr lang="en-US" smtClean="0"/>
              <a:t>87</a:t>
            </a:fld>
            <a:endParaRPr lang="en-US"/>
          </a:p>
        </p:txBody>
      </p:sp>
    </p:spTree>
    <p:extLst>
      <p:ext uri="{BB962C8B-B14F-4D97-AF65-F5344CB8AC3E}">
        <p14:creationId xmlns:p14="http://schemas.microsoft.com/office/powerpoint/2010/main" val="4214722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We</a:t>
            </a:r>
            <a:r>
              <a:rPr lang="en-US" baseline="0" dirty="0" smtClean="0"/>
              <a:t> are proud of all our high functioning teams This is an example of LIF notes and feedback. Coordinated science, </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88</a:t>
            </a:fld>
            <a:endParaRPr lang="en-US"/>
          </a:p>
        </p:txBody>
      </p:sp>
    </p:spTree>
    <p:extLst>
      <p:ext uri="{BB962C8B-B14F-4D97-AF65-F5344CB8AC3E}">
        <p14:creationId xmlns:p14="http://schemas.microsoft.com/office/powerpoint/2010/main" val="8159118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89</a:t>
            </a:fld>
            <a:endParaRPr lang="en-US"/>
          </a:p>
        </p:txBody>
      </p:sp>
    </p:spTree>
    <p:extLst>
      <p:ext uri="{BB962C8B-B14F-4D97-AF65-F5344CB8AC3E}">
        <p14:creationId xmlns:p14="http://schemas.microsoft.com/office/powerpoint/2010/main" val="248280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Robert</a:t>
            </a:r>
            <a:r>
              <a:rPr lang="en-US" baseline="0" dirty="0" smtClean="0"/>
              <a:t> – talk about efforts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4740-5007-4864-A8AA-D30067AD0D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095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90</a:t>
            </a:fld>
            <a:endParaRPr lang="en-US"/>
          </a:p>
        </p:txBody>
      </p:sp>
    </p:spTree>
    <p:extLst>
      <p:ext uri="{BB962C8B-B14F-4D97-AF65-F5344CB8AC3E}">
        <p14:creationId xmlns:p14="http://schemas.microsoft.com/office/powerpoint/2010/main" val="24828042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Cathy</a:t>
            </a:r>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91</a:t>
            </a:fld>
            <a:endParaRPr lang="en-US"/>
          </a:p>
        </p:txBody>
      </p:sp>
    </p:spTree>
    <p:extLst>
      <p:ext uri="{BB962C8B-B14F-4D97-AF65-F5344CB8AC3E}">
        <p14:creationId xmlns:p14="http://schemas.microsoft.com/office/powerpoint/2010/main" val="12870292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B644740-5007-4864-A8AA-D30067AD0D62}" type="slidenum">
              <a:rPr lang="en-US" smtClean="0"/>
              <a:t>92</a:t>
            </a:fld>
            <a:endParaRPr lang="en-US"/>
          </a:p>
        </p:txBody>
      </p:sp>
    </p:spTree>
    <p:extLst>
      <p:ext uri="{BB962C8B-B14F-4D97-AF65-F5344CB8AC3E}">
        <p14:creationId xmlns:p14="http://schemas.microsoft.com/office/powerpoint/2010/main" val="190735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1B157F4-143A-44E3-B660-76D8156C3462}" type="datetimeFigureOut">
              <a:rPr lang="en-US" smtClean="0"/>
              <a:t>1/24/2017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CFD1927-3F51-4B71-9806-E98826BBB4C6}" type="slidenum">
              <a:rPr lang="en-US" smtClean="0"/>
              <a:t>‹#›</a:t>
            </a:fld>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6824" y="6079331"/>
            <a:ext cx="577488" cy="642937"/>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1B157F4-143A-44E3-B660-76D8156C3462}"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D1927-3F51-4B71-9806-E98826BBB4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1B157F4-143A-44E3-B660-76D8156C3462}" type="datetimeFigureOut">
              <a:rPr lang="en-US" smtClean="0"/>
              <a:t>1/24/2017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ACFD1927-3F51-4B71-9806-E98826BBB4C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21B157F4-143A-44E3-B660-76D8156C3462}"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CFD1927-3F51-4B71-9806-E98826BBB4C6}"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638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6248400"/>
            <a:ext cx="498840"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1B157F4-143A-44E3-B660-76D8156C3462}" type="datetimeFigureOut">
              <a:rPr lang="en-US" smtClean="0"/>
              <a:t>1/24/2017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CFD1927-3F51-4B71-9806-E98826BBB4C6}"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21B157F4-143A-44E3-B660-76D8156C3462}" type="datetimeFigureOut">
              <a:rPr lang="en-US" smtClean="0"/>
              <a:t>1/24/2017</a:t>
            </a:fld>
            <a:endParaRPr lang="en-US"/>
          </a:p>
        </p:txBody>
      </p:sp>
      <p:sp>
        <p:nvSpPr>
          <p:cNvPr id="10" name="Slide Number Placeholder 9"/>
          <p:cNvSpPr>
            <a:spLocks noGrp="1"/>
          </p:cNvSpPr>
          <p:nvPr>
            <p:ph type="sldNum" sz="quarter" idx="16"/>
          </p:nvPr>
        </p:nvSpPr>
        <p:spPr/>
        <p:txBody>
          <a:bodyPr rtlCol="0"/>
          <a:lstStyle/>
          <a:p>
            <a:fld id="{ACFD1927-3F51-4B71-9806-E98826BBB4C6}"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21B157F4-143A-44E3-B660-76D8156C3462}" type="datetimeFigureOut">
              <a:rPr lang="en-US" smtClean="0"/>
              <a:t>1/24/2017</a:t>
            </a:fld>
            <a:endParaRPr lang="en-US"/>
          </a:p>
        </p:txBody>
      </p:sp>
      <p:sp>
        <p:nvSpPr>
          <p:cNvPr id="12" name="Slide Number Placeholder 11"/>
          <p:cNvSpPr>
            <a:spLocks noGrp="1"/>
          </p:cNvSpPr>
          <p:nvPr>
            <p:ph type="sldNum" sz="quarter" idx="16"/>
          </p:nvPr>
        </p:nvSpPr>
        <p:spPr/>
        <p:txBody>
          <a:bodyPr rtlCol="0"/>
          <a:lstStyle/>
          <a:p>
            <a:fld id="{ACFD1927-3F51-4B71-9806-E98826BBB4C6}"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1B157F4-143A-44E3-B660-76D8156C3462}" type="datetimeFigureOut">
              <a:rPr lang="en-US" smtClean="0"/>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CFD1927-3F51-4B71-9806-E98826BBB4C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157F4-143A-44E3-B660-76D8156C3462}" type="datetimeFigureOut">
              <a:rPr lang="en-US" smtClean="0"/>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CFD1927-3F51-4B71-9806-E98826BBB4C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21B157F4-143A-44E3-B660-76D8156C3462}"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CFD1927-3F51-4B71-9806-E98826BBB4C6}"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1B157F4-143A-44E3-B660-76D8156C3462}" type="datetimeFigureOut">
              <a:rPr lang="en-US" smtClean="0"/>
              <a:t>1/24/2017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ACFD1927-3F51-4B71-9806-E98826BBB4C6}"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53565A"/>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1B157F4-143A-44E3-B660-76D8156C3462}" type="datetimeFigureOut">
              <a:rPr lang="en-US" smtClean="0"/>
              <a:t>1/24/2017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CFD1927-3F51-4B71-9806-E98826BBB4C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PNG"/><Relationship Id="rId18" Type="http://schemas.openxmlformats.org/officeDocument/2006/relationships/image" Target="../media/image21.JPG"/><Relationship Id="rId3" Type="http://schemas.openxmlformats.org/officeDocument/2006/relationships/image" Target="../media/image6.jpeg"/><Relationship Id="rId21" Type="http://schemas.openxmlformats.org/officeDocument/2006/relationships/image" Target="../media/image24.JPG"/><Relationship Id="rId7" Type="http://schemas.openxmlformats.org/officeDocument/2006/relationships/image" Target="../media/image10.JP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notesSlide" Target="../notesSlides/notesSlide3.xml"/><Relationship Id="rId16" Type="http://schemas.openxmlformats.org/officeDocument/2006/relationships/image" Target="../media/image19.JPG"/><Relationship Id="rId20"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JPG"/><Relationship Id="rId9" Type="http://schemas.openxmlformats.org/officeDocument/2006/relationships/image" Target="../media/image12.jpeg"/><Relationship Id="rId14" Type="http://schemas.openxmlformats.org/officeDocument/2006/relationships/image" Target="../media/image17.jpeg"/><Relationship Id="rId22"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3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9.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2.tmp"/><Relationship Id="rId4" Type="http://schemas.openxmlformats.org/officeDocument/2006/relationships/image" Target="../media/image101.tmp"/></Relationships>
</file>

<file path=ppt/slides/_rels/slide4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6.tmp"/><Relationship Id="rId5" Type="http://schemas.openxmlformats.org/officeDocument/2006/relationships/image" Target="../media/image105.jpg"/><Relationship Id="rId4" Type="http://schemas.openxmlformats.org/officeDocument/2006/relationships/image" Target="../media/image104.JP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image" Target="../media/image127.png"/><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image" Target="../media/image135.png"/></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7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7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70.tmp"/><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169.png"/><Relationship Id="rId4" Type="http://schemas.openxmlformats.org/officeDocument/2006/relationships/image" Target="../media/image171.tmp"/></Relationships>
</file>

<file path=ppt/slides/_rels/slide83.xml.rels><?xml version="1.0" encoding="UTF-8" standalone="yes"?>
<Relationships xmlns="http://schemas.openxmlformats.org/package/2006/relationships"><Relationship Id="rId8" Type="http://schemas.openxmlformats.org/officeDocument/2006/relationships/image" Target="../media/image177.tmp"/><Relationship Id="rId3" Type="http://schemas.openxmlformats.org/officeDocument/2006/relationships/image" Target="../media/image172.tmp"/><Relationship Id="rId7" Type="http://schemas.openxmlformats.org/officeDocument/2006/relationships/image" Target="../media/image176.tmp"/><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175.tmp"/><Relationship Id="rId5" Type="http://schemas.openxmlformats.org/officeDocument/2006/relationships/image" Target="../media/image174.tmp"/><Relationship Id="rId4" Type="http://schemas.openxmlformats.org/officeDocument/2006/relationships/image" Target="../media/image173.tmp"/><Relationship Id="rId9" Type="http://schemas.openxmlformats.org/officeDocument/2006/relationships/image" Target="../media/image178.tmp"/></Relationships>
</file>

<file path=ppt/slides/_rels/slide8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https://gallery.mailchimp.com/670ab635e258117124094797c/images/616ce05b-c4a4-4578-8f60-ed7416fd392f.jp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83.tmp"/><Relationship Id="rId7" Type="http://schemas.openxmlformats.org/officeDocument/2006/relationships/image" Target="../media/image187.tmp"/><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86.tmp"/><Relationship Id="rId5" Type="http://schemas.openxmlformats.org/officeDocument/2006/relationships/image" Target="../media/image185.tmp"/><Relationship Id="rId4" Type="http://schemas.openxmlformats.org/officeDocument/2006/relationships/image" Target="../media/image184.tmp"/></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8.tmp"/><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91.tmp"/><Relationship Id="rId5" Type="http://schemas.openxmlformats.org/officeDocument/2006/relationships/image" Target="../media/image190.tmp"/><Relationship Id="rId4" Type="http://schemas.openxmlformats.org/officeDocument/2006/relationships/image" Target="../media/image189.tmp"/></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97.JPG"/><Relationship Id="rId3" Type="http://schemas.openxmlformats.org/officeDocument/2006/relationships/image" Target="../media/image192.JPG"/><Relationship Id="rId7" Type="http://schemas.openxmlformats.org/officeDocument/2006/relationships/image" Target="../media/image196.JP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95.JPG"/><Relationship Id="rId5" Type="http://schemas.openxmlformats.org/officeDocument/2006/relationships/image" Target="../media/image194.JPG"/><Relationship Id="rId4" Type="http://schemas.openxmlformats.org/officeDocument/2006/relationships/image" Target="../media/image193.JPG"/><Relationship Id="rId9" Type="http://schemas.openxmlformats.org/officeDocument/2006/relationships/image" Target="../media/image198.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effectLst>
                  <a:outerShdw blurRad="38100" dist="38100" dir="2700000" algn="tl">
                    <a:srgbClr val="000000">
                      <a:alpha val="43137"/>
                    </a:srgbClr>
                  </a:outerShdw>
                </a:effectLst>
              </a:rPr>
              <a:t>Cascade High School</a:t>
            </a:r>
            <a:br>
              <a:rPr lang="en-US">
                <a:effectLst>
                  <a:outerShdw blurRad="38100" dist="38100" dir="2700000" algn="tl">
                    <a:srgbClr val="000000">
                      <a:alpha val="43137"/>
                    </a:srgbClr>
                  </a:outerShdw>
                </a:effectLst>
              </a:rPr>
            </a:br>
            <a:r>
              <a:rPr lang="en-US" sz="4000">
                <a:effectLst>
                  <a:outerShdw blurRad="38100" dist="38100" dir="2700000" algn="tl">
                    <a:srgbClr val="000000">
                      <a:alpha val="43137"/>
                    </a:srgbClr>
                  </a:outerShdw>
                </a:effectLst>
              </a:rPr>
              <a:t>State of the School Review</a:t>
            </a:r>
            <a:endParaRPr lang="en-US" sz="360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smtClean="0">
                <a:effectLst>
                  <a:outerShdw blurRad="38100" dist="38100" dir="2700000" algn="tl">
                    <a:srgbClr val="000000">
                      <a:alpha val="43137"/>
                    </a:srgbClr>
                  </a:outerShdw>
                </a:effectLst>
              </a:rPr>
              <a:t>2016-17</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402" y="562707"/>
            <a:ext cx="5944398" cy="3960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520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AP Equity Efforts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8" name="Picture 7"/>
          <p:cNvPicPr>
            <a:picLocks/>
          </p:cNvPicPr>
          <p:nvPr/>
        </p:nvPicPr>
        <p:blipFill>
          <a:blip r:embed="rId3"/>
          <a:stretch>
            <a:fillRect/>
          </a:stretch>
        </p:blipFill>
        <p:spPr>
          <a:xfrm>
            <a:off x="682374" y="1600200"/>
            <a:ext cx="8083674" cy="4810760"/>
          </a:xfrm>
          <a:prstGeom prst="rect">
            <a:avLst/>
          </a:prstGeom>
          <a:solidFill>
            <a:schemeClr val="bg1"/>
          </a:solidFill>
        </p:spPr>
      </p:pic>
    </p:spTree>
    <p:extLst>
      <p:ext uri="{BB962C8B-B14F-4D97-AF65-F5344CB8AC3E}">
        <p14:creationId xmlns:p14="http://schemas.microsoft.com/office/powerpoint/2010/main" val="3376039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College Board</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5" name="Picture 4"/>
          <p:cNvPicPr>
            <a:picLocks/>
          </p:cNvPicPr>
          <p:nvPr/>
        </p:nvPicPr>
        <p:blipFill>
          <a:blip r:embed="rId3"/>
          <a:stretch>
            <a:fillRect/>
          </a:stretch>
        </p:blipFill>
        <p:spPr>
          <a:xfrm>
            <a:off x="695583" y="1686560"/>
            <a:ext cx="8070465" cy="4683760"/>
          </a:xfrm>
          <a:prstGeom prst="rect">
            <a:avLst/>
          </a:prstGeom>
          <a:solidFill>
            <a:schemeClr val="bg1"/>
          </a:solidFill>
        </p:spPr>
      </p:pic>
      <p:pic>
        <p:nvPicPr>
          <p:cNvPr id="4" name="Picture 3"/>
          <p:cNvPicPr>
            <a:picLocks noChangeAspect="1"/>
          </p:cNvPicPr>
          <p:nvPr/>
        </p:nvPicPr>
        <p:blipFill>
          <a:blip r:embed="rId4"/>
          <a:stretch>
            <a:fillRect/>
          </a:stretch>
        </p:blipFill>
        <p:spPr>
          <a:xfrm>
            <a:off x="3145972" y="1600200"/>
            <a:ext cx="3684037" cy="4700323"/>
          </a:xfrm>
          <a:prstGeom prst="rect">
            <a:avLst/>
          </a:prstGeom>
        </p:spPr>
      </p:pic>
    </p:spTree>
    <p:extLst>
      <p:ext uri="{BB962C8B-B14F-4D97-AF65-F5344CB8AC3E}">
        <p14:creationId xmlns:p14="http://schemas.microsoft.com/office/powerpoint/2010/main" val="348240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CHART Data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6" name="Picture 5"/>
          <p:cNvPicPr>
            <a:picLocks/>
          </p:cNvPicPr>
          <p:nvPr/>
        </p:nvPicPr>
        <p:blipFill>
          <a:blip r:embed="rId3"/>
          <a:stretch>
            <a:fillRect/>
          </a:stretch>
        </p:blipFill>
        <p:spPr>
          <a:xfrm>
            <a:off x="159512" y="1600200"/>
            <a:ext cx="4371848" cy="2779776"/>
          </a:xfrm>
          <a:prstGeom prst="rect">
            <a:avLst/>
          </a:prstGeom>
          <a:solidFill>
            <a:schemeClr val="bg1"/>
          </a:solidFill>
        </p:spPr>
      </p:pic>
      <p:pic>
        <p:nvPicPr>
          <p:cNvPr id="8" name="Picture 7"/>
          <p:cNvPicPr>
            <a:picLocks/>
          </p:cNvPicPr>
          <p:nvPr/>
        </p:nvPicPr>
        <p:blipFill>
          <a:blip r:embed="rId4"/>
          <a:stretch>
            <a:fillRect/>
          </a:stretch>
        </p:blipFill>
        <p:spPr>
          <a:xfrm>
            <a:off x="4849368" y="1600200"/>
            <a:ext cx="4075176" cy="2779776"/>
          </a:xfrm>
          <a:prstGeom prst="rect">
            <a:avLst/>
          </a:prstGeom>
          <a:solidFill>
            <a:schemeClr val="bg1"/>
          </a:solidFill>
        </p:spPr>
      </p:pic>
      <p:pic>
        <p:nvPicPr>
          <p:cNvPr id="10" name="Picture 9"/>
          <p:cNvPicPr>
            <a:picLocks/>
          </p:cNvPicPr>
          <p:nvPr/>
        </p:nvPicPr>
        <p:blipFill>
          <a:blip r:embed="rId5"/>
          <a:stretch>
            <a:fillRect/>
          </a:stretch>
        </p:blipFill>
        <p:spPr>
          <a:xfrm>
            <a:off x="2456434" y="4379976"/>
            <a:ext cx="4467860" cy="2478024"/>
          </a:xfrm>
          <a:prstGeom prst="rect">
            <a:avLst/>
          </a:prstGeom>
          <a:solidFill>
            <a:schemeClr val="bg1"/>
          </a:solidFill>
        </p:spPr>
      </p:pic>
    </p:spTree>
    <p:extLst>
      <p:ext uri="{BB962C8B-B14F-4D97-AF65-F5344CB8AC3E}">
        <p14:creationId xmlns:p14="http://schemas.microsoft.com/office/powerpoint/2010/main" val="4215394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CHART Data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7" name="Picture 6"/>
          <p:cNvPicPr>
            <a:picLocks/>
          </p:cNvPicPr>
          <p:nvPr/>
        </p:nvPicPr>
        <p:blipFill>
          <a:blip r:embed="rId3"/>
          <a:stretch>
            <a:fillRect/>
          </a:stretch>
        </p:blipFill>
        <p:spPr>
          <a:xfrm>
            <a:off x="612648" y="1600200"/>
            <a:ext cx="4091432" cy="2819400"/>
          </a:xfrm>
          <a:prstGeom prst="rect">
            <a:avLst/>
          </a:prstGeom>
          <a:solidFill>
            <a:schemeClr val="bg1"/>
          </a:solidFill>
        </p:spPr>
      </p:pic>
      <p:pic>
        <p:nvPicPr>
          <p:cNvPr id="9" name="Picture 8"/>
          <p:cNvPicPr>
            <a:picLocks/>
          </p:cNvPicPr>
          <p:nvPr/>
        </p:nvPicPr>
        <p:blipFill>
          <a:blip r:embed="rId4"/>
          <a:stretch>
            <a:fillRect/>
          </a:stretch>
        </p:blipFill>
        <p:spPr>
          <a:xfrm>
            <a:off x="4704080" y="4174236"/>
            <a:ext cx="4439920" cy="2683764"/>
          </a:xfrm>
          <a:prstGeom prst="rect">
            <a:avLst/>
          </a:prstGeom>
          <a:solidFill>
            <a:schemeClr val="bg1"/>
          </a:solidFill>
        </p:spPr>
      </p:pic>
    </p:spTree>
    <p:extLst>
      <p:ext uri="{BB962C8B-B14F-4D97-AF65-F5344CB8AC3E}">
        <p14:creationId xmlns:p14="http://schemas.microsoft.com/office/powerpoint/2010/main" val="782316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CHART Data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8" name="Picture 7"/>
          <p:cNvPicPr>
            <a:picLocks/>
          </p:cNvPicPr>
          <p:nvPr/>
        </p:nvPicPr>
        <p:blipFill>
          <a:blip r:embed="rId3"/>
          <a:stretch>
            <a:fillRect/>
          </a:stretch>
        </p:blipFill>
        <p:spPr>
          <a:xfrm>
            <a:off x="612648" y="1600200"/>
            <a:ext cx="8311896" cy="4495800"/>
          </a:xfrm>
          <a:prstGeom prst="rect">
            <a:avLst/>
          </a:prstGeom>
          <a:solidFill>
            <a:schemeClr val="bg1"/>
          </a:solidFill>
        </p:spPr>
      </p:pic>
      <p:sp>
        <p:nvSpPr>
          <p:cNvPr id="4" name="Oval 3"/>
          <p:cNvSpPr/>
          <p:nvPr/>
        </p:nvSpPr>
        <p:spPr>
          <a:xfrm>
            <a:off x="7669763" y="4534678"/>
            <a:ext cx="597159" cy="2799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669763" y="2929812"/>
            <a:ext cx="681135" cy="195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69763" y="3082213"/>
            <a:ext cx="681135" cy="195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669763" y="2768083"/>
            <a:ext cx="681135" cy="195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361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effectLst>
                  <a:outerShdw blurRad="38100" dist="38100" dir="2700000" algn="tl">
                    <a:srgbClr val="000000">
                      <a:alpha val="43137"/>
                    </a:srgbClr>
                  </a:outerShdw>
                </a:effectLst>
              </a:rPr>
              <a:t>At a glance</a:t>
            </a:r>
            <a:endParaRPr lang="en-US">
              <a:effectLst>
                <a:outerShdw blurRad="38100" dist="38100" dir="2700000" algn="tl">
                  <a:srgbClr val="000000">
                    <a:alpha val="43137"/>
                  </a:srgbClr>
                </a:outerShdw>
              </a:effectLst>
            </a:endParaRPr>
          </a:p>
        </p:txBody>
      </p:sp>
      <p:pic>
        <p:nvPicPr>
          <p:cNvPr id="4" name="Picture 4"/>
          <p:cNvPicPr>
            <a:picLocks noChangeAspect="1" noChangeArrowheads="1"/>
          </p:cNvPicPr>
          <p:nvPr/>
        </p:nvPicPr>
        <p:blipFill>
          <a:blip r:embed="rId3" cstate="print"/>
          <a:srcRect/>
          <a:stretch>
            <a:fillRect/>
          </a:stretch>
        </p:blipFill>
        <p:spPr bwMode="auto">
          <a:xfrm>
            <a:off x="1797803" y="1683908"/>
            <a:ext cx="5439905" cy="5057775"/>
          </a:xfrm>
          <a:prstGeom prst="rect">
            <a:avLst/>
          </a:prstGeom>
          <a:solidFill>
            <a:schemeClr val="bg1"/>
          </a:solidFill>
          <a:ln w="9525">
            <a:miter lim="800000"/>
            <a:headEnd/>
            <a:tailEnd/>
          </a:ln>
          <a:effectLst/>
        </p:spPr>
      </p:pic>
    </p:spTree>
    <p:extLst>
      <p:ext uri="{BB962C8B-B14F-4D97-AF65-F5344CB8AC3E}">
        <p14:creationId xmlns:p14="http://schemas.microsoft.com/office/powerpoint/2010/main" val="3368448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8850" y="152401"/>
            <a:ext cx="8172772" cy="1066800"/>
          </a:xfrm>
        </p:spPr>
        <p:txBody>
          <a:bodyPr>
            <a:normAutofit/>
          </a:bodyPr>
          <a:lstStyle/>
          <a:p>
            <a:r>
              <a:rPr lang="en-US" sz="5400" dirty="0" smtClean="0">
                <a:effectLst>
                  <a:outerShdw blurRad="38100" dist="38100" dir="2700000" algn="tl">
                    <a:srgbClr val="000000">
                      <a:alpha val="43137"/>
                    </a:srgbClr>
                  </a:outerShdw>
                </a:effectLst>
              </a:rPr>
              <a:t>Literacy</a:t>
            </a:r>
            <a:endParaRPr lang="en-US" sz="36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effectLst>
                  <a:outerShdw blurRad="38100" dist="38100" dir="2700000" algn="tl">
                    <a:srgbClr val="000000">
                      <a:alpha val="43137"/>
                    </a:srgbClr>
                  </a:outerShdw>
                </a:effectLst>
              </a:rPr>
              <a:t>Cascade High School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331" y="856453"/>
            <a:ext cx="4759962" cy="40100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2676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Equity Target ELA</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352423" y="2072882"/>
            <a:ext cx="6673850" cy="3549650"/>
          </a:xfrm>
        </p:spPr>
      </p:pic>
      <p:sp>
        <p:nvSpPr>
          <p:cNvPr id="3" name="Oval 2"/>
          <p:cNvSpPr/>
          <p:nvPr/>
        </p:nvSpPr>
        <p:spPr>
          <a:xfrm>
            <a:off x="3572998" y="3361179"/>
            <a:ext cx="593889" cy="334128"/>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Oval 8"/>
          <p:cNvSpPr/>
          <p:nvPr/>
        </p:nvSpPr>
        <p:spPr>
          <a:xfrm>
            <a:off x="3582664" y="4517596"/>
            <a:ext cx="593889" cy="334128"/>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Oval 9"/>
          <p:cNvSpPr/>
          <p:nvPr/>
        </p:nvSpPr>
        <p:spPr>
          <a:xfrm>
            <a:off x="3582664" y="4873881"/>
            <a:ext cx="593889" cy="334128"/>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92254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Literacy Data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5" name="Picture 2"/>
          <p:cNvPicPr>
            <a:picLocks noChangeAspect="1" noChangeArrowheads="1"/>
          </p:cNvPicPr>
          <p:nvPr/>
        </p:nvPicPr>
        <p:blipFill>
          <a:blip r:embed="rId3" cstate="print"/>
          <a:srcRect/>
          <a:stretch>
            <a:fillRect/>
          </a:stretch>
        </p:blipFill>
        <p:spPr bwMode="auto">
          <a:xfrm>
            <a:off x="203009" y="1600199"/>
            <a:ext cx="4157535" cy="2377441"/>
          </a:xfrm>
          <a:prstGeom prst="rect">
            <a:avLst/>
          </a:prstGeom>
          <a:noFill/>
          <a:ln w="9525">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4482464" y="1600198"/>
            <a:ext cx="4405504" cy="2377441"/>
          </a:xfrm>
          <a:prstGeom prst="rect">
            <a:avLst/>
          </a:prstGeom>
          <a:noFill/>
          <a:ln w="9525">
            <a:miter lim="800000"/>
            <a:headEnd/>
            <a:tailEnd/>
          </a:ln>
          <a:effectLst/>
        </p:spPr>
      </p:pic>
      <p:pic>
        <p:nvPicPr>
          <p:cNvPr id="8" name="Picture 5"/>
          <p:cNvPicPr>
            <a:picLocks noChangeAspect="1" noChangeArrowheads="1"/>
          </p:cNvPicPr>
          <p:nvPr/>
        </p:nvPicPr>
        <p:blipFill>
          <a:blip r:embed="rId5" cstate="print"/>
          <a:srcRect/>
          <a:stretch>
            <a:fillRect/>
          </a:stretch>
        </p:blipFill>
        <p:spPr bwMode="auto">
          <a:xfrm>
            <a:off x="203009" y="3977640"/>
            <a:ext cx="4157535" cy="2240280"/>
          </a:xfrm>
          <a:prstGeom prst="rect">
            <a:avLst/>
          </a:prstGeom>
          <a:noFill/>
          <a:ln w="9525">
            <a:miter lim="800000"/>
            <a:headEnd/>
            <a:tailEnd/>
          </a:ln>
          <a:effectLst/>
        </p:spPr>
      </p:pic>
      <p:pic>
        <p:nvPicPr>
          <p:cNvPr id="9" name="Picture 6"/>
          <p:cNvPicPr>
            <a:picLocks noChangeAspect="1" noChangeArrowheads="1"/>
          </p:cNvPicPr>
          <p:nvPr/>
        </p:nvPicPr>
        <p:blipFill>
          <a:blip r:embed="rId6" cstate="print"/>
          <a:srcRect/>
          <a:stretch>
            <a:fillRect/>
          </a:stretch>
        </p:blipFill>
        <p:spPr bwMode="auto">
          <a:xfrm>
            <a:off x="4482464" y="3977639"/>
            <a:ext cx="4405504" cy="2240281"/>
          </a:xfrm>
          <a:prstGeom prst="rect">
            <a:avLst/>
          </a:prstGeom>
          <a:noFill/>
          <a:ln w="9525">
            <a:miter lim="800000"/>
            <a:headEnd/>
            <a:tailEnd/>
          </a:ln>
          <a:effectLst/>
        </p:spPr>
      </p:pic>
      <p:pic>
        <p:nvPicPr>
          <p:cNvPr id="10" name="Picture 4"/>
          <p:cNvPicPr>
            <a:picLocks noChangeAspect="1" noChangeArrowheads="1"/>
          </p:cNvPicPr>
          <p:nvPr/>
        </p:nvPicPr>
        <p:blipFill>
          <a:blip r:embed="rId4" cstate="print"/>
          <a:srcRect/>
          <a:stretch>
            <a:fillRect/>
          </a:stretch>
        </p:blipFill>
        <p:spPr bwMode="auto">
          <a:xfrm>
            <a:off x="612648" y="1600198"/>
            <a:ext cx="8427720" cy="4548040"/>
          </a:xfrm>
          <a:prstGeom prst="rect">
            <a:avLst/>
          </a:prstGeom>
          <a:noFill/>
          <a:ln w="9525">
            <a:miter lim="800000"/>
            <a:headEnd/>
            <a:tailEnd/>
          </a:ln>
          <a:effectLst/>
        </p:spPr>
      </p:pic>
    </p:spTree>
    <p:extLst>
      <p:ext uri="{BB962C8B-B14F-4D97-AF65-F5344CB8AC3E}">
        <p14:creationId xmlns:p14="http://schemas.microsoft.com/office/powerpoint/2010/main" val="424355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Literacy Data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5" name="Picture 2"/>
          <p:cNvPicPr>
            <a:picLocks noChangeAspect="1" noChangeArrowheads="1"/>
          </p:cNvPicPr>
          <p:nvPr/>
        </p:nvPicPr>
        <p:blipFill>
          <a:blip r:embed="rId3" cstate="print"/>
          <a:srcRect/>
          <a:stretch>
            <a:fillRect/>
          </a:stretch>
        </p:blipFill>
        <p:spPr bwMode="auto">
          <a:xfrm>
            <a:off x="420115" y="1600200"/>
            <a:ext cx="4076703" cy="2362200"/>
          </a:xfrm>
          <a:prstGeom prst="rect">
            <a:avLst/>
          </a:prstGeom>
          <a:noFill/>
          <a:ln w="9525">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4689348" y="1600200"/>
            <a:ext cx="4086821" cy="2362200"/>
          </a:xfrm>
          <a:prstGeom prst="rect">
            <a:avLst/>
          </a:prstGeom>
          <a:noFill/>
          <a:ln w="9525">
            <a:miter lim="800000"/>
            <a:headEnd/>
            <a:tailEnd/>
          </a:ln>
          <a:effectLst/>
        </p:spPr>
      </p:pic>
      <p:pic>
        <p:nvPicPr>
          <p:cNvPr id="7" name="Picture 4"/>
          <p:cNvPicPr>
            <a:picLocks noChangeAspect="1" noChangeArrowheads="1"/>
          </p:cNvPicPr>
          <p:nvPr/>
        </p:nvPicPr>
        <p:blipFill>
          <a:blip r:embed="rId5" cstate="print"/>
          <a:srcRect/>
          <a:stretch>
            <a:fillRect/>
          </a:stretch>
        </p:blipFill>
        <p:spPr bwMode="auto">
          <a:xfrm>
            <a:off x="420115" y="3962401"/>
            <a:ext cx="4076703" cy="2326640"/>
          </a:xfrm>
          <a:prstGeom prst="rect">
            <a:avLst/>
          </a:prstGeom>
          <a:noFill/>
          <a:ln w="9525">
            <a:miter lim="800000"/>
            <a:headEnd/>
            <a:tailEnd/>
          </a:ln>
          <a:effectLst/>
        </p:spPr>
      </p:pic>
      <p:pic>
        <p:nvPicPr>
          <p:cNvPr id="8" name="Picture 5"/>
          <p:cNvPicPr>
            <a:picLocks noChangeAspect="1" noChangeArrowheads="1"/>
          </p:cNvPicPr>
          <p:nvPr/>
        </p:nvPicPr>
        <p:blipFill>
          <a:blip r:embed="rId6" cstate="print"/>
          <a:srcRect/>
          <a:stretch>
            <a:fillRect/>
          </a:stretch>
        </p:blipFill>
        <p:spPr bwMode="auto">
          <a:xfrm>
            <a:off x="4703486" y="3962400"/>
            <a:ext cx="4072683" cy="2326641"/>
          </a:xfrm>
          <a:prstGeom prst="rect">
            <a:avLst/>
          </a:prstGeom>
          <a:noFill/>
          <a:ln w="9525">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934343" y="1676400"/>
            <a:ext cx="7495873" cy="4343400"/>
          </a:xfrm>
          <a:prstGeom prst="rect">
            <a:avLst/>
          </a:prstGeom>
          <a:noFill/>
          <a:ln w="9525">
            <a:miter lim="800000"/>
            <a:headEnd/>
            <a:tailEnd/>
          </a:ln>
          <a:effectLst/>
        </p:spPr>
      </p:pic>
    </p:spTree>
    <p:extLst>
      <p:ext uri="{BB962C8B-B14F-4D97-AF65-F5344CB8AC3E}">
        <p14:creationId xmlns:p14="http://schemas.microsoft.com/office/powerpoint/2010/main" val="229489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outerShdw blurRad="38100" dist="38100" dir="2700000" algn="tl">
                    <a:srgbClr val="000000">
                      <a:alpha val="43137"/>
                    </a:srgbClr>
                  </a:outerShdw>
                </a:effectLst>
              </a:rPr>
              <a:t>Welcome</a:t>
            </a:r>
          </a:p>
        </p:txBody>
      </p:sp>
      <p:sp>
        <p:nvSpPr>
          <p:cNvPr id="3" name="Content Placeholder 2"/>
          <p:cNvSpPr>
            <a:spLocks noGrp="1"/>
          </p:cNvSpPr>
          <p:nvPr>
            <p:ph sz="quarter" idx="1"/>
          </p:nvPr>
        </p:nvSpPr>
        <p:spPr/>
        <p:txBody>
          <a:bodyPr/>
          <a:lstStyle/>
          <a:p>
            <a:pPr marL="0" indent="0">
              <a:buNone/>
            </a:pPr>
            <a:r>
              <a:rPr lang="en-US" dirty="0">
                <a:effectLst>
                  <a:outerShdw blurRad="38100" dist="38100" dir="2700000" algn="tl">
                    <a:srgbClr val="000000">
                      <a:alpha val="43137"/>
                    </a:srgbClr>
                  </a:outerShdw>
                </a:effectLst>
              </a:rPr>
              <a:t>Presentation Team</a:t>
            </a:r>
          </a:p>
          <a:p>
            <a:r>
              <a:rPr lang="en-US" sz="2000" dirty="0" smtClean="0">
                <a:effectLst>
                  <a:outerShdw blurRad="38100" dist="38100" dir="2700000" algn="tl">
                    <a:srgbClr val="000000">
                      <a:alpha val="43137"/>
                    </a:srgbClr>
                  </a:outerShdw>
                </a:effectLst>
              </a:rPr>
              <a:t>Michelle Crews – </a:t>
            </a:r>
            <a:r>
              <a:rPr lang="en-US" sz="2000" dirty="0">
                <a:effectLst>
                  <a:outerShdw blurRad="38100" dist="38100" dir="2700000" algn="tl">
                    <a:srgbClr val="000000">
                      <a:alpha val="43137"/>
                    </a:srgbClr>
                  </a:outerShdw>
                </a:effectLst>
              </a:rPr>
              <a:t>English Teacher</a:t>
            </a:r>
          </a:p>
          <a:p>
            <a:r>
              <a:rPr lang="en-US" sz="2000" dirty="0" smtClean="0">
                <a:effectLst>
                  <a:outerShdw blurRad="38100" dist="38100" dir="2700000" algn="tl">
                    <a:srgbClr val="000000">
                      <a:alpha val="43137"/>
                    </a:srgbClr>
                  </a:outerShdw>
                </a:effectLst>
              </a:rPr>
              <a:t>Dan Rainey – </a:t>
            </a:r>
            <a:r>
              <a:rPr lang="en-US" sz="2000" dirty="0">
                <a:effectLst>
                  <a:outerShdw blurRad="38100" dist="38100" dir="2700000" algn="tl">
                    <a:srgbClr val="000000">
                      <a:alpha val="43137"/>
                    </a:srgbClr>
                  </a:outerShdw>
                </a:effectLst>
              </a:rPr>
              <a:t>Science Teacher</a:t>
            </a:r>
          </a:p>
          <a:p>
            <a:r>
              <a:rPr lang="en-US" sz="2000" dirty="0" smtClean="0">
                <a:effectLst>
                  <a:outerShdw blurRad="38100" dist="38100" dir="2700000" algn="tl">
                    <a:srgbClr val="000000">
                      <a:alpha val="43137"/>
                    </a:srgbClr>
                  </a:outerShdw>
                </a:effectLst>
              </a:rPr>
              <a:t>Lisa Olson-Kelly – </a:t>
            </a:r>
            <a:r>
              <a:rPr lang="en-US" sz="2000" dirty="0">
                <a:effectLst>
                  <a:outerShdw blurRad="38100" dist="38100" dir="2700000" algn="tl">
                    <a:srgbClr val="000000">
                      <a:alpha val="43137"/>
                    </a:srgbClr>
                  </a:outerShdw>
                </a:effectLst>
              </a:rPr>
              <a:t>Math Teacher</a:t>
            </a:r>
          </a:p>
          <a:p>
            <a:r>
              <a:rPr lang="en-US" sz="2000" dirty="0" smtClean="0">
                <a:effectLst>
                  <a:outerShdw blurRad="38100" dist="38100" dir="2700000" algn="tl">
                    <a:srgbClr val="000000">
                      <a:alpha val="43137"/>
                    </a:srgbClr>
                  </a:outerShdw>
                </a:effectLst>
              </a:rPr>
              <a:t>Kim Taylor and Raj Kleckley – Counselors</a:t>
            </a:r>
          </a:p>
          <a:p>
            <a:r>
              <a:rPr lang="en-US" sz="2000" dirty="0" smtClean="0">
                <a:effectLst>
                  <a:outerShdw blurRad="38100" dist="38100" dir="2700000" algn="tl">
                    <a:srgbClr val="000000">
                      <a:alpha val="43137"/>
                    </a:srgbClr>
                  </a:outerShdw>
                </a:effectLst>
              </a:rPr>
              <a:t>Michael </a:t>
            </a:r>
            <a:r>
              <a:rPr lang="en-US" sz="2000" dirty="0">
                <a:effectLst>
                  <a:outerShdw blurRad="38100" dist="38100" dir="2700000" algn="tl">
                    <a:srgbClr val="000000">
                      <a:alpha val="43137"/>
                    </a:srgbClr>
                  </a:outerShdw>
                </a:effectLst>
              </a:rPr>
              <a:t>Takayoshi – Asst. Principal</a:t>
            </a:r>
          </a:p>
          <a:p>
            <a:r>
              <a:rPr lang="en-US" sz="2000" dirty="0">
                <a:effectLst>
                  <a:outerShdw blurRad="38100" dist="38100" dir="2700000" algn="tl">
                    <a:srgbClr val="000000">
                      <a:alpha val="43137"/>
                    </a:srgbClr>
                  </a:outerShdw>
                </a:effectLst>
              </a:rPr>
              <a:t>Robert Aguilar – Asst. Principal</a:t>
            </a:r>
          </a:p>
          <a:p>
            <a:r>
              <a:rPr lang="en-US" sz="2000" dirty="0" smtClean="0">
                <a:effectLst>
                  <a:outerShdw blurRad="38100" dist="38100" dir="2700000" algn="tl">
                    <a:srgbClr val="000000">
                      <a:alpha val="43137"/>
                    </a:srgbClr>
                  </a:outerShdw>
                </a:effectLst>
              </a:rPr>
              <a:t>Matthew Bennett – </a:t>
            </a:r>
            <a:r>
              <a:rPr lang="en-US" sz="2000" dirty="0">
                <a:effectLst>
                  <a:outerShdw blurRad="38100" dist="38100" dir="2700000" algn="tl">
                    <a:srgbClr val="000000">
                      <a:alpha val="43137"/>
                    </a:srgbClr>
                  </a:outerShdw>
                </a:effectLst>
              </a:rPr>
              <a:t>Asst. Principal</a:t>
            </a:r>
          </a:p>
          <a:p>
            <a:r>
              <a:rPr lang="en-US" sz="2000" dirty="0">
                <a:effectLst>
                  <a:outerShdw blurRad="38100" dist="38100" dir="2700000" algn="tl">
                    <a:srgbClr val="000000">
                      <a:alpha val="43137"/>
                    </a:srgbClr>
                  </a:outerShdw>
                </a:effectLst>
              </a:rPr>
              <a:t>Cathy Woods - Principal</a:t>
            </a:r>
          </a:p>
        </p:txBody>
      </p:sp>
    </p:spTree>
    <p:extLst>
      <p:ext uri="{BB962C8B-B14F-4D97-AF65-F5344CB8AC3E}">
        <p14:creationId xmlns:p14="http://schemas.microsoft.com/office/powerpoint/2010/main" val="1231623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Literacy Data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214820" y="1600200"/>
            <a:ext cx="4204780" cy="2282032"/>
          </a:xfrm>
          <a:prstGeom prst="rect">
            <a:avLst/>
          </a:prstGeom>
          <a:noFill/>
          <a:ln w="9525">
            <a:miter lim="800000"/>
            <a:headEnd/>
            <a:tailEnd/>
          </a:ln>
          <a:effectLst/>
        </p:spPr>
      </p:pic>
      <p:pic>
        <p:nvPicPr>
          <p:cNvPr id="5" name="Picture 3"/>
          <p:cNvPicPr>
            <a:picLocks noChangeAspect="1" noChangeArrowheads="1"/>
          </p:cNvPicPr>
          <p:nvPr/>
        </p:nvPicPr>
        <p:blipFill>
          <a:blip r:embed="rId4" cstate="print"/>
          <a:srcRect/>
          <a:stretch>
            <a:fillRect/>
          </a:stretch>
        </p:blipFill>
        <p:spPr bwMode="auto">
          <a:xfrm>
            <a:off x="4535614" y="1600200"/>
            <a:ext cx="4434699" cy="2282032"/>
          </a:xfrm>
          <a:prstGeom prst="rect">
            <a:avLst/>
          </a:prstGeom>
          <a:noFill/>
          <a:ln w="9525">
            <a:miter lim="800000"/>
            <a:headEnd/>
            <a:tailEnd/>
          </a:ln>
          <a:effectLst/>
        </p:spPr>
      </p:pic>
      <p:pic>
        <p:nvPicPr>
          <p:cNvPr id="6" name="Picture 4"/>
          <p:cNvPicPr>
            <a:picLocks noChangeAspect="1" noChangeArrowheads="1"/>
          </p:cNvPicPr>
          <p:nvPr/>
        </p:nvPicPr>
        <p:blipFill>
          <a:blip r:embed="rId5" cstate="print"/>
          <a:srcRect/>
          <a:stretch>
            <a:fillRect/>
          </a:stretch>
        </p:blipFill>
        <p:spPr bwMode="auto">
          <a:xfrm>
            <a:off x="214820" y="3914971"/>
            <a:ext cx="4204780" cy="2323270"/>
          </a:xfrm>
          <a:prstGeom prst="rect">
            <a:avLst/>
          </a:prstGeom>
          <a:noFill/>
          <a:ln w="9525">
            <a:miter lim="800000"/>
            <a:headEnd/>
            <a:tailEnd/>
          </a:ln>
          <a:effectLst/>
        </p:spPr>
      </p:pic>
      <p:pic>
        <p:nvPicPr>
          <p:cNvPr id="7" name="Picture 5"/>
          <p:cNvPicPr>
            <a:picLocks noChangeAspect="1" noChangeArrowheads="1"/>
          </p:cNvPicPr>
          <p:nvPr/>
        </p:nvPicPr>
        <p:blipFill>
          <a:blip r:embed="rId6" cstate="print"/>
          <a:srcRect/>
          <a:stretch>
            <a:fillRect/>
          </a:stretch>
        </p:blipFill>
        <p:spPr bwMode="auto">
          <a:xfrm>
            <a:off x="4535614" y="3914971"/>
            <a:ext cx="4434699" cy="2323270"/>
          </a:xfrm>
          <a:prstGeom prst="rect">
            <a:avLst/>
          </a:prstGeom>
          <a:noFill/>
          <a:ln w="9525">
            <a:miter lim="800000"/>
            <a:headEnd/>
            <a:tailEnd/>
          </a:ln>
          <a:effectLst/>
        </p:spPr>
      </p:pic>
      <p:pic>
        <p:nvPicPr>
          <p:cNvPr id="8" name="Picture 2"/>
          <p:cNvPicPr>
            <a:picLocks noChangeAspect="1" noChangeArrowheads="1"/>
          </p:cNvPicPr>
          <p:nvPr/>
        </p:nvPicPr>
        <p:blipFill>
          <a:blip r:embed="rId3" cstate="print"/>
          <a:srcRect/>
          <a:stretch>
            <a:fillRect/>
          </a:stretch>
        </p:blipFill>
        <p:spPr bwMode="auto">
          <a:xfrm>
            <a:off x="612648" y="1600200"/>
            <a:ext cx="7859308" cy="4265429"/>
          </a:xfrm>
          <a:prstGeom prst="rect">
            <a:avLst/>
          </a:prstGeom>
          <a:noFill/>
          <a:ln w="9525">
            <a:miter lim="800000"/>
            <a:headEnd/>
            <a:tailEnd/>
          </a:ln>
          <a:effectLst/>
        </p:spPr>
      </p:pic>
    </p:spTree>
    <p:extLst>
      <p:ext uri="{BB962C8B-B14F-4D97-AF65-F5344CB8AC3E}">
        <p14:creationId xmlns:p14="http://schemas.microsoft.com/office/powerpoint/2010/main" val="403589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4199706" y="3312928"/>
            <a:ext cx="4566342" cy="2819400"/>
          </a:xfrm>
          <a:prstGeom prst="rect">
            <a:avLst/>
          </a:prstGeom>
          <a:noFill/>
          <a:ln w="9525">
            <a:miter lim="800000"/>
            <a:headEnd/>
            <a:tailEnd/>
          </a:ln>
          <a:effec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Literacy Data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612648" y="1600200"/>
            <a:ext cx="4448666" cy="2746744"/>
          </a:xfrm>
          <a:prstGeom prst="rect">
            <a:avLst/>
          </a:prstGeom>
          <a:noFill/>
          <a:ln w="9525">
            <a:miter lim="800000"/>
            <a:headEnd/>
            <a:tailEnd/>
          </a:ln>
          <a:effectLst/>
        </p:spPr>
      </p:pic>
    </p:spTree>
    <p:extLst>
      <p:ext uri="{BB962C8B-B14F-4D97-AF65-F5344CB8AC3E}">
        <p14:creationId xmlns:p14="http://schemas.microsoft.com/office/powerpoint/2010/main" val="1745201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Literacy Data</a:t>
            </a:r>
            <a:endParaRPr lang="en-US" dirty="0">
              <a:effectLst>
                <a:outerShdw blurRad="38100" dist="38100" dir="2700000" algn="tl">
                  <a:srgbClr val="000000">
                    <a:alpha val="43137"/>
                  </a:srgbClr>
                </a:outerShdw>
              </a:effectLst>
            </a:endParaRPr>
          </a:p>
        </p:txBody>
      </p:sp>
      <p:pic>
        <p:nvPicPr>
          <p:cNvPr id="5" name="Content Placeholder 4"/>
          <p:cNvPicPr>
            <a:picLocks noGrp="1"/>
          </p:cNvPicPr>
          <p:nvPr>
            <p:ph sz="quarter" idx="1"/>
          </p:nvPr>
        </p:nvPicPr>
        <p:blipFill>
          <a:blip r:embed="rId3"/>
          <a:stretch>
            <a:fillRect/>
          </a:stretch>
        </p:blipFill>
        <p:spPr>
          <a:xfrm>
            <a:off x="1406206" y="1600200"/>
            <a:ext cx="6566537" cy="4495800"/>
          </a:xfrm>
          <a:prstGeom prst="rect">
            <a:avLst/>
          </a:prstGeom>
          <a:solidFill>
            <a:schemeClr val="bg1"/>
          </a:solidFill>
        </p:spPr>
      </p:pic>
      <p:cxnSp>
        <p:nvCxnSpPr>
          <p:cNvPr id="9" name="Straight Arrow Connector 8"/>
          <p:cNvCxnSpPr/>
          <p:nvPr/>
        </p:nvCxnSpPr>
        <p:spPr>
          <a:xfrm flipV="1">
            <a:off x="4951342" y="5240200"/>
            <a:ext cx="386792" cy="5825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434907" y="5289925"/>
            <a:ext cx="386792" cy="5825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033765" y="5289925"/>
            <a:ext cx="386792" cy="5825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858969" y="3265507"/>
            <a:ext cx="386792" cy="5825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536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Literacy School Improvement Actions</a:t>
            </a:r>
            <a:endParaRPr lang="en-US" dirty="0">
              <a:effectLst>
                <a:outerShdw blurRad="38100" dist="38100" dir="2700000" algn="tl">
                  <a:srgbClr val="000000">
                    <a:alpha val="43137"/>
                  </a:srgbClr>
                </a:outerShdw>
              </a:effectLst>
            </a:endParaRP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104295" y="1695892"/>
            <a:ext cx="7482127" cy="4864395"/>
          </a:xfrm>
        </p:spPr>
      </p:pic>
      <p:pic>
        <p:nvPicPr>
          <p:cNvPr id="4" name="Content Placeholder 4"/>
          <p:cNvPicPr>
            <a:picLocks noChangeAspect="1"/>
          </p:cNvPicPr>
          <p:nvPr/>
        </p:nvPicPr>
        <p:blipFill rotWithShape="1">
          <a:blip r:embed="rId3">
            <a:extLst>
              <a:ext uri="{28A0092B-C50C-407E-A947-70E740481C1C}">
                <a14:useLocalDpi xmlns:a14="http://schemas.microsoft.com/office/drawing/2010/main" val="0"/>
              </a:ext>
            </a:extLst>
          </a:blip>
          <a:srcRect t="62332" b="24335"/>
          <a:stretch/>
        </p:blipFill>
        <p:spPr>
          <a:xfrm>
            <a:off x="0" y="4697222"/>
            <a:ext cx="9499330" cy="823446"/>
          </a:xfrm>
          <a:prstGeom prst="rect">
            <a:avLst/>
          </a:prstGeom>
        </p:spPr>
      </p:pic>
    </p:spTree>
    <p:extLst>
      <p:ext uri="{BB962C8B-B14F-4D97-AF65-F5344CB8AC3E}">
        <p14:creationId xmlns:p14="http://schemas.microsoft.com/office/powerpoint/2010/main" val="79319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9" presetClass="emph" presetSubtype="0" nodeType="afterEffect">
                                  <p:stCondLst>
                                    <p:cond delay="0"/>
                                  </p:stCondLst>
                                  <p:childTnLst>
                                    <p:set>
                                      <p:cBhvr rctx="PPT">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Literacy School Improvement Actions</a:t>
            </a:r>
            <a:endParaRPr lang="en-US" dirty="0">
              <a:effectLst>
                <a:outerShdw blurRad="38100" dist="38100" dir="2700000" algn="tl">
                  <a:srgbClr val="000000">
                    <a:alpha val="43137"/>
                  </a:srgbClr>
                </a:outerShdw>
              </a:effectLst>
            </a:endParaRP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369750" y="1663996"/>
            <a:ext cx="6858053" cy="4726172"/>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48" y="4994877"/>
            <a:ext cx="9144000" cy="908618"/>
          </a:xfrm>
          <a:prstGeom prst="rect">
            <a:avLst/>
          </a:prstGeom>
        </p:spPr>
      </p:pic>
    </p:spTree>
    <p:extLst>
      <p:ext uri="{BB962C8B-B14F-4D97-AF65-F5344CB8AC3E}">
        <p14:creationId xmlns:p14="http://schemas.microsoft.com/office/powerpoint/2010/main" val="335914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648" y="2109018"/>
            <a:ext cx="6184490" cy="463836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228" y="1634785"/>
            <a:ext cx="6003772" cy="450283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478" y="18433"/>
            <a:ext cx="5143500" cy="6858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0500" y="228600"/>
            <a:ext cx="5143500" cy="6858000"/>
          </a:xfrm>
          <a:prstGeom prst="rect">
            <a:avLst/>
          </a:prstGeom>
        </p:spPr>
      </p:pic>
      <p:pic>
        <p:nvPicPr>
          <p:cNvPr id="10" name="Content Placeholder 3"/>
          <p:cNvPicPr>
            <a:picLocks noGrp="1" noChangeAspect="1"/>
          </p:cNvPicPr>
          <p:nvPr>
            <p:ph sz="quarter" idx="1"/>
          </p:nvPr>
        </p:nvPicPr>
        <p:blipFill>
          <a:blip r:embed="rId7"/>
          <a:stretch>
            <a:fillRect/>
          </a:stretch>
        </p:blipFill>
        <p:spPr>
          <a:xfrm>
            <a:off x="703426" y="1219200"/>
            <a:ext cx="3700755" cy="4820721"/>
          </a:xfrm>
          <a:prstGeom prst="rect">
            <a:avLst/>
          </a:prstGeom>
        </p:spPr>
      </p:pic>
      <p:pic>
        <p:nvPicPr>
          <p:cNvPr id="11" name="Picture 10"/>
          <p:cNvPicPr>
            <a:picLocks noChangeAspect="1"/>
          </p:cNvPicPr>
          <p:nvPr/>
        </p:nvPicPr>
        <p:blipFill>
          <a:blip r:embed="rId8"/>
          <a:stretch>
            <a:fillRect/>
          </a:stretch>
        </p:blipFill>
        <p:spPr>
          <a:xfrm>
            <a:off x="4404181" y="1711045"/>
            <a:ext cx="4248150" cy="3819525"/>
          </a:xfrm>
          <a:prstGeom prst="rect">
            <a:avLst/>
          </a:prstGeom>
        </p:spPr>
      </p:pic>
      <p:pic>
        <p:nvPicPr>
          <p:cNvPr id="12" name="Picture 11"/>
          <p:cNvPicPr>
            <a:picLocks noChangeAspect="1"/>
          </p:cNvPicPr>
          <p:nvPr/>
        </p:nvPicPr>
        <p:blipFill>
          <a:blip r:embed="rId9"/>
          <a:stretch>
            <a:fillRect/>
          </a:stretch>
        </p:blipFill>
        <p:spPr>
          <a:xfrm>
            <a:off x="916512" y="1634848"/>
            <a:ext cx="3487669" cy="4617793"/>
          </a:xfrm>
          <a:prstGeom prst="rect">
            <a:avLst/>
          </a:prstGeom>
        </p:spPr>
      </p:pic>
      <p:pic>
        <p:nvPicPr>
          <p:cNvPr id="13" name="Content Placeholder 3"/>
          <p:cNvPicPr>
            <a:picLocks noChangeAspect="1"/>
          </p:cNvPicPr>
          <p:nvPr/>
        </p:nvPicPr>
        <p:blipFill>
          <a:blip r:embed="rId10"/>
          <a:stretch>
            <a:fillRect/>
          </a:stretch>
        </p:blipFill>
        <p:spPr>
          <a:xfrm>
            <a:off x="4695631" y="1614370"/>
            <a:ext cx="4360381" cy="4658751"/>
          </a:xfrm>
          <a:prstGeom prst="rect">
            <a:avLst/>
          </a:prstGeom>
        </p:spPr>
      </p:pic>
    </p:spTree>
    <p:extLst>
      <p:ext uri="{BB962C8B-B14F-4D97-AF65-F5344CB8AC3E}">
        <p14:creationId xmlns:p14="http://schemas.microsoft.com/office/powerpoint/2010/main" val="179672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Outcomes (Data) – Summer Reading</a:t>
            </a:r>
            <a:endParaRPr lang="en-US" dirty="0">
              <a:effectLst>
                <a:outerShdw blurRad="38100" dist="38100" dir="2700000" algn="tl">
                  <a:srgbClr val="000000">
                    <a:alpha val="43137"/>
                  </a:srgbClr>
                </a:outerShdw>
              </a:effectLst>
            </a:endParaRPr>
          </a:p>
        </p:txBody>
      </p:sp>
      <p:pic>
        <p:nvPicPr>
          <p:cNvPr id="3" name="Content Placeholder 2"/>
          <p:cNvPicPr>
            <a:picLocks noGrp="1" noChangeAspect="1"/>
          </p:cNvPicPr>
          <p:nvPr>
            <p:ph sz="quarter" idx="1"/>
          </p:nvPr>
        </p:nvPicPr>
        <p:blipFill rotWithShape="1">
          <a:blip r:embed="rId3"/>
          <a:srcRect l="32188" t="20564" r="13543" b="8528"/>
          <a:stretch/>
        </p:blipFill>
        <p:spPr>
          <a:xfrm>
            <a:off x="1072056" y="1624832"/>
            <a:ext cx="7035462" cy="4996683"/>
          </a:xfrm>
          <a:prstGeom prst="rect">
            <a:avLst/>
          </a:prstGeom>
        </p:spPr>
      </p:pic>
      <p:sp>
        <p:nvSpPr>
          <p:cNvPr id="6" name="Oval 5"/>
          <p:cNvSpPr/>
          <p:nvPr/>
        </p:nvSpPr>
        <p:spPr>
          <a:xfrm>
            <a:off x="1072056" y="2945218"/>
            <a:ext cx="4488772" cy="499731"/>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 name="Straight Arrow Connector 6"/>
          <p:cNvCxnSpPr/>
          <p:nvPr/>
        </p:nvCxnSpPr>
        <p:spPr>
          <a:xfrm flipV="1">
            <a:off x="2775097" y="4453392"/>
            <a:ext cx="681074" cy="1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58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Outcomes (Data) – Library Circulation</a:t>
            </a:r>
            <a:endParaRPr lang="en-US"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88605113"/>
              </p:ext>
            </p:extLst>
          </p:nvPr>
        </p:nvGraphicFramePr>
        <p:xfrm>
          <a:off x="612648" y="2335924"/>
          <a:ext cx="8153400" cy="1483360"/>
        </p:xfrm>
        <a:graphic>
          <a:graphicData uri="http://schemas.openxmlformats.org/drawingml/2006/table">
            <a:tbl>
              <a:tblPr firstRow="1" bandRow="1">
                <a:tableStyleId>{5C22544A-7EE6-4342-B048-85BDC9FD1C3A}</a:tableStyleId>
              </a:tblPr>
              <a:tblGrid>
                <a:gridCol w="4076700">
                  <a:extLst>
                    <a:ext uri="{9D8B030D-6E8A-4147-A177-3AD203B41FA5}">
                      <a16:colId xmlns:a16="http://schemas.microsoft.com/office/drawing/2014/main" val="191884679"/>
                    </a:ext>
                  </a:extLst>
                </a:gridCol>
                <a:gridCol w="4076700">
                  <a:extLst>
                    <a:ext uri="{9D8B030D-6E8A-4147-A177-3AD203B41FA5}">
                      <a16:colId xmlns:a16="http://schemas.microsoft.com/office/drawing/2014/main" val="1464690499"/>
                    </a:ext>
                  </a:extLst>
                </a:gridCol>
              </a:tblGrid>
              <a:tr h="370840">
                <a:tc>
                  <a:txBody>
                    <a:bodyPr/>
                    <a:lstStyle/>
                    <a:p>
                      <a:r>
                        <a:rPr lang="en-US" dirty="0" smtClean="0"/>
                        <a:t>Period Ending</a:t>
                      </a:r>
                      <a:endParaRPr lang="en-US" dirty="0"/>
                    </a:p>
                  </a:txBody>
                  <a:tcPr/>
                </a:tc>
                <a:tc>
                  <a:txBody>
                    <a:bodyPr/>
                    <a:lstStyle/>
                    <a:p>
                      <a:r>
                        <a:rPr lang="en-US" dirty="0" smtClean="0"/>
                        <a:t>Circulation</a:t>
                      </a:r>
                      <a:endParaRPr lang="en-US" dirty="0"/>
                    </a:p>
                  </a:txBody>
                  <a:tcPr/>
                </a:tc>
                <a:extLst>
                  <a:ext uri="{0D108BD9-81ED-4DB2-BD59-A6C34878D82A}">
                    <a16:rowId xmlns:a16="http://schemas.microsoft.com/office/drawing/2014/main" val="1577836622"/>
                  </a:ext>
                </a:extLst>
              </a:tr>
              <a:tr h="370840">
                <a:tc>
                  <a:txBody>
                    <a:bodyPr/>
                    <a:lstStyle/>
                    <a:p>
                      <a:r>
                        <a:rPr lang="en-US" dirty="0" smtClean="0"/>
                        <a:t>2016</a:t>
                      </a:r>
                      <a:endParaRPr lang="en-US" dirty="0"/>
                    </a:p>
                  </a:txBody>
                  <a:tcPr/>
                </a:tc>
                <a:tc>
                  <a:txBody>
                    <a:bodyPr/>
                    <a:lstStyle/>
                    <a:p>
                      <a:r>
                        <a:rPr lang="en-US" dirty="0" smtClean="0"/>
                        <a:t>11, 847</a:t>
                      </a:r>
                      <a:endParaRPr lang="en-US" dirty="0"/>
                    </a:p>
                  </a:txBody>
                  <a:tcPr/>
                </a:tc>
                <a:extLst>
                  <a:ext uri="{0D108BD9-81ED-4DB2-BD59-A6C34878D82A}">
                    <a16:rowId xmlns:a16="http://schemas.microsoft.com/office/drawing/2014/main" val="1405162014"/>
                  </a:ext>
                </a:extLst>
              </a:tr>
              <a:tr h="370840">
                <a:tc>
                  <a:txBody>
                    <a:bodyPr/>
                    <a:lstStyle/>
                    <a:p>
                      <a:r>
                        <a:rPr lang="en-US" dirty="0" smtClean="0"/>
                        <a:t>2015</a:t>
                      </a:r>
                      <a:endParaRPr lang="en-US" dirty="0"/>
                    </a:p>
                  </a:txBody>
                  <a:tcPr/>
                </a:tc>
                <a:tc>
                  <a:txBody>
                    <a:bodyPr/>
                    <a:lstStyle/>
                    <a:p>
                      <a:r>
                        <a:rPr lang="en-US" smtClean="0"/>
                        <a:t>8, 599</a:t>
                      </a:r>
                      <a:endParaRPr lang="en-US" dirty="0"/>
                    </a:p>
                  </a:txBody>
                  <a:tcPr/>
                </a:tc>
                <a:extLst>
                  <a:ext uri="{0D108BD9-81ED-4DB2-BD59-A6C34878D82A}">
                    <a16:rowId xmlns:a16="http://schemas.microsoft.com/office/drawing/2014/main" val="2425470787"/>
                  </a:ext>
                </a:extLst>
              </a:tr>
              <a:tr h="370840">
                <a:tc>
                  <a:txBody>
                    <a:bodyPr/>
                    <a:lstStyle/>
                    <a:p>
                      <a:r>
                        <a:rPr lang="en-US" dirty="0" smtClean="0"/>
                        <a:t>2014</a:t>
                      </a:r>
                      <a:endParaRPr lang="en-US" dirty="0"/>
                    </a:p>
                  </a:txBody>
                  <a:tcPr/>
                </a:tc>
                <a:tc>
                  <a:txBody>
                    <a:bodyPr/>
                    <a:lstStyle/>
                    <a:p>
                      <a:r>
                        <a:rPr lang="en-US" smtClean="0"/>
                        <a:t>9, 115</a:t>
                      </a:r>
                      <a:endParaRPr lang="en-US" dirty="0"/>
                    </a:p>
                  </a:txBody>
                  <a:tcPr/>
                </a:tc>
                <a:extLst>
                  <a:ext uri="{0D108BD9-81ED-4DB2-BD59-A6C34878D82A}">
                    <a16:rowId xmlns:a16="http://schemas.microsoft.com/office/drawing/2014/main" val="4107376810"/>
                  </a:ext>
                </a:extLst>
              </a:tr>
              <a:tr h="370840">
                <a:tc>
                  <a:txBody>
                    <a:bodyPr/>
                    <a:lstStyle/>
                    <a:p>
                      <a:r>
                        <a:rPr lang="en-US" b="0" i="1" dirty="0" smtClean="0"/>
                        <a:t>2017 YTD</a:t>
                      </a:r>
                      <a:endParaRPr lang="en-US" b="0" i="1" dirty="0"/>
                    </a:p>
                  </a:txBody>
                  <a:tcPr/>
                </a:tc>
                <a:tc>
                  <a:txBody>
                    <a:bodyPr/>
                    <a:lstStyle/>
                    <a:p>
                      <a:r>
                        <a:rPr lang="en-US" b="0" i="1" dirty="0" smtClean="0"/>
                        <a:t>4, 818</a:t>
                      </a:r>
                      <a:endParaRPr lang="en-US" b="0" i="1" dirty="0"/>
                    </a:p>
                  </a:txBody>
                  <a:tcPr/>
                </a:tc>
                <a:extLst>
                  <a:ext uri="{0D108BD9-81ED-4DB2-BD59-A6C34878D82A}">
                    <a16:rowId xmlns:a16="http://schemas.microsoft.com/office/drawing/2014/main" val="830944212"/>
                  </a:ext>
                </a:extLst>
              </a:tr>
              <a:tr h="370840">
                <a:tc>
                  <a:txBody>
                    <a:bodyPr/>
                    <a:lstStyle/>
                    <a:p>
                      <a:r>
                        <a:rPr lang="en-US" b="0" i="1" dirty="0" smtClean="0"/>
                        <a:t>2017</a:t>
                      </a:r>
                      <a:r>
                        <a:rPr lang="en-US" b="0" i="1" baseline="0" dirty="0" smtClean="0"/>
                        <a:t> Projection</a:t>
                      </a:r>
                      <a:endParaRPr lang="en-US" b="0" i="1" dirty="0"/>
                    </a:p>
                  </a:txBody>
                  <a:tcPr/>
                </a:tc>
                <a:tc>
                  <a:txBody>
                    <a:bodyPr/>
                    <a:lstStyle/>
                    <a:p>
                      <a:r>
                        <a:rPr lang="en-US" b="0" i="1" dirty="0" smtClean="0"/>
                        <a:t>11, 917</a:t>
                      </a:r>
                      <a:endParaRPr lang="en-US" b="0" i="1" dirty="0"/>
                    </a:p>
                  </a:txBody>
                  <a:tcPr/>
                </a:tc>
                <a:extLst>
                  <a:ext uri="{0D108BD9-81ED-4DB2-BD59-A6C34878D82A}">
                    <a16:rowId xmlns:a16="http://schemas.microsoft.com/office/drawing/2014/main" val="1706871799"/>
                  </a:ext>
                </a:extLst>
              </a:tr>
            </a:tbl>
          </a:graphicData>
        </a:graphic>
      </p:graphicFrame>
    </p:spTree>
    <p:extLst>
      <p:ext uri="{BB962C8B-B14F-4D97-AF65-F5344CB8AC3E}">
        <p14:creationId xmlns:p14="http://schemas.microsoft.com/office/powerpoint/2010/main" val="2553433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530" y="406829"/>
            <a:ext cx="8172772" cy="792052"/>
          </a:xfrm>
        </p:spPr>
        <p:txBody>
          <a:bodyPr>
            <a:normAutofit fontScale="90000"/>
          </a:bodyPr>
          <a:lstStyle/>
          <a:p>
            <a:r>
              <a:rPr lang="en-US" sz="5400" dirty="0" smtClean="0">
                <a:effectLst>
                  <a:outerShdw blurRad="38100" dist="38100" dir="2700000" algn="tl">
                    <a:srgbClr val="000000">
                      <a:alpha val="43137"/>
                    </a:srgbClr>
                  </a:outerShdw>
                </a:effectLst>
              </a:rPr>
              <a:t>Math</a:t>
            </a:r>
            <a:endParaRPr lang="en-US" sz="36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effectLst>
                  <a:outerShdw blurRad="38100" dist="38100" dir="2700000" algn="tl">
                    <a:srgbClr val="000000">
                      <a:alpha val="43137"/>
                    </a:srgbClr>
                  </a:outerShdw>
                </a:effectLst>
              </a:rPr>
              <a:t>Cascade High School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545" y="1356102"/>
            <a:ext cx="6103232" cy="38145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072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Equity Target Math</a:t>
            </a:r>
            <a:endParaRPr lang="en-US" dirty="0"/>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764583" y="1926634"/>
            <a:ext cx="7657551" cy="4112658"/>
          </a:xfrm>
        </p:spPr>
      </p:pic>
      <p:sp>
        <p:nvSpPr>
          <p:cNvPr id="4" name="Oval 3"/>
          <p:cNvSpPr/>
          <p:nvPr/>
        </p:nvSpPr>
        <p:spPr>
          <a:xfrm>
            <a:off x="2715159" y="2748437"/>
            <a:ext cx="593889" cy="334128"/>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Oval 5"/>
          <p:cNvSpPr/>
          <p:nvPr/>
        </p:nvSpPr>
        <p:spPr>
          <a:xfrm>
            <a:off x="2715158" y="3455871"/>
            <a:ext cx="593889" cy="334128"/>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2715158" y="4831760"/>
            <a:ext cx="593889" cy="334128"/>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2715157" y="5539194"/>
            <a:ext cx="593889" cy="334128"/>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Oval 8"/>
          <p:cNvSpPr/>
          <p:nvPr/>
        </p:nvSpPr>
        <p:spPr>
          <a:xfrm>
            <a:off x="2715157" y="5165888"/>
            <a:ext cx="593889" cy="334128"/>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87472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Our Why</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quarter" idx="1"/>
          </p:nvPr>
        </p:nvSpPr>
        <p:spPr>
          <a:xfrm>
            <a:off x="612648" y="1600200"/>
            <a:ext cx="8153400" cy="3629199"/>
          </a:xfrm>
          <a:prstGeom prst="rect">
            <a:avLst/>
          </a:prstGeom>
        </p:spPr>
        <p:txBody>
          <a:bodyPr wrap="square">
            <a:spAutoFit/>
          </a:bodyPr>
          <a:lstStyle/>
          <a:p>
            <a:r>
              <a:rPr lang="en-US" sz="3200" dirty="0">
                <a:solidFill>
                  <a:srgbClr val="333333"/>
                </a:solidFill>
                <a:latin typeface="Georgia" panose="02040502050405020303" pitchFamily="18" charset="0"/>
              </a:rPr>
              <a:t>“What the best and wisest parent wants for his own child, that must the community want for all of its children. Any other ideal for our schools is narrow and unlovely; acted upon it destroys our </a:t>
            </a:r>
            <a:r>
              <a:rPr lang="en-US" sz="3200" dirty="0" smtClean="0">
                <a:solidFill>
                  <a:srgbClr val="333333"/>
                </a:solidFill>
                <a:latin typeface="Georgia" panose="02040502050405020303" pitchFamily="18" charset="0"/>
              </a:rPr>
              <a:t>democracy.” </a:t>
            </a:r>
            <a:endParaRPr lang="en-US" sz="3200" dirty="0">
              <a:solidFill>
                <a:srgbClr val="333333"/>
              </a:solidFill>
              <a:latin typeface="Georgia" panose="02040502050405020303" pitchFamily="18" charset="0"/>
            </a:endParaRPr>
          </a:p>
          <a:p>
            <a:pPr marL="0" indent="0">
              <a:buNone/>
            </a:pPr>
            <a:r>
              <a:rPr lang="en-US" sz="3200" dirty="0">
                <a:solidFill>
                  <a:srgbClr val="333333"/>
                </a:solidFill>
                <a:latin typeface="Georgia" panose="02040502050405020303" pitchFamily="18" charset="0"/>
              </a:rPr>
              <a:t>		</a:t>
            </a:r>
            <a:r>
              <a:rPr lang="en-US" sz="2400" dirty="0">
                <a:solidFill>
                  <a:srgbClr val="333333"/>
                </a:solidFill>
                <a:latin typeface="Georgia" panose="02040502050405020303" pitchFamily="18" charset="0"/>
              </a:rPr>
              <a:t>-John Dewey in </a:t>
            </a:r>
            <a:r>
              <a:rPr lang="en-US" sz="2400" i="1" dirty="0">
                <a:solidFill>
                  <a:srgbClr val="333333"/>
                </a:solidFill>
                <a:latin typeface="Georgia" panose="02040502050405020303" pitchFamily="18" charset="0"/>
              </a:rPr>
              <a:t>The School </a:t>
            </a:r>
            <a:r>
              <a:rPr lang="en-US" sz="2400" i="1" dirty="0" smtClean="0">
                <a:solidFill>
                  <a:srgbClr val="333333"/>
                </a:solidFill>
                <a:latin typeface="Georgia" panose="02040502050405020303" pitchFamily="18" charset="0"/>
              </a:rPr>
              <a:t>and Society</a:t>
            </a:r>
            <a:r>
              <a:rPr lang="en-US" sz="2400" dirty="0">
                <a:solidFill>
                  <a:srgbClr val="333333"/>
                </a:solidFill>
                <a:latin typeface="Georgia" panose="02040502050405020303" pitchFamily="18" charset="0"/>
              </a:rPr>
              <a:t>, 1907</a:t>
            </a:r>
            <a:endParaRPr lang="en-US" sz="2400"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642" y="3551458"/>
            <a:ext cx="3240848" cy="2590800"/>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5940" y="3414799"/>
            <a:ext cx="2890108" cy="2890108"/>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941" y="814943"/>
            <a:ext cx="2744730" cy="3753542"/>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11176"/>
          <a:stretch/>
        </p:blipFill>
        <p:spPr>
          <a:xfrm rot="5400000">
            <a:off x="3158327" y="4035658"/>
            <a:ext cx="3060506" cy="2584181"/>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56622" y="1975117"/>
            <a:ext cx="3136581" cy="2352436"/>
          </a:xfrm>
          <a:prstGeom prst="rect">
            <a:avLst/>
          </a:prstGeom>
        </p:spPr>
      </p:pic>
      <p:pic>
        <p:nvPicPr>
          <p:cNvPr id="39" name="Picture 38"/>
          <p:cNvPicPr>
            <a:picLocks noChangeAspect="1"/>
          </p:cNvPicPr>
          <p:nvPr/>
        </p:nvPicPr>
        <p:blipFill rotWithShape="1">
          <a:blip r:embed="rId8">
            <a:extLst>
              <a:ext uri="{28A0092B-C50C-407E-A947-70E740481C1C}">
                <a14:useLocalDpi xmlns:a14="http://schemas.microsoft.com/office/drawing/2010/main" val="0"/>
              </a:ext>
            </a:extLst>
          </a:blip>
          <a:srcRect l="3487" b="14827"/>
          <a:stretch/>
        </p:blipFill>
        <p:spPr>
          <a:xfrm rot="5400000">
            <a:off x="5879205" y="2203210"/>
            <a:ext cx="3760258" cy="2488818"/>
          </a:xfrm>
          <a:prstGeom prst="rect">
            <a:avLst/>
          </a:prstGeom>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l="9009" b="48559"/>
          <a:stretch/>
        </p:blipFill>
        <p:spPr>
          <a:xfrm rot="5400000">
            <a:off x="463750" y="2840373"/>
            <a:ext cx="5513173" cy="2337641"/>
          </a:xfrm>
          <a:prstGeom prst="rect">
            <a:avLst/>
          </a:prstGeom>
        </p:spPr>
      </p:pic>
      <p:pic>
        <p:nvPicPr>
          <p:cNvPr id="41" name="Picture 40"/>
          <p:cNvPicPr>
            <a:picLocks noChangeAspect="1"/>
          </p:cNvPicPr>
          <p:nvPr/>
        </p:nvPicPr>
        <p:blipFill rotWithShape="1">
          <a:blip r:embed="rId10" cstate="print">
            <a:extLst>
              <a:ext uri="{28A0092B-C50C-407E-A947-70E740481C1C}">
                <a14:useLocalDpi xmlns:a14="http://schemas.microsoft.com/office/drawing/2010/main" val="0"/>
              </a:ext>
            </a:extLst>
          </a:blip>
          <a:srcRect l="18609" t="17297" r="18608"/>
          <a:stretch/>
        </p:blipFill>
        <p:spPr>
          <a:xfrm>
            <a:off x="-18102" y="1265539"/>
            <a:ext cx="2421924" cy="5671751"/>
          </a:xfrm>
          <a:prstGeom prst="rect">
            <a:avLst/>
          </a:prstGeom>
        </p:spPr>
      </p:pic>
      <p:pic>
        <p:nvPicPr>
          <p:cNvPr id="42" name="Picture 41"/>
          <p:cNvPicPr>
            <a:picLocks noChangeAspect="1"/>
          </p:cNvPicPr>
          <p:nvPr/>
        </p:nvPicPr>
        <p:blipFill rotWithShape="1">
          <a:blip r:embed="rId11">
            <a:extLst>
              <a:ext uri="{28A0092B-C50C-407E-A947-70E740481C1C}">
                <a14:useLocalDpi xmlns:a14="http://schemas.microsoft.com/office/drawing/2010/main" val="0"/>
              </a:ext>
            </a:extLst>
          </a:blip>
          <a:srcRect l="21608" b="15201"/>
          <a:stretch/>
        </p:blipFill>
        <p:spPr>
          <a:xfrm rot="5400000">
            <a:off x="4025406" y="1946795"/>
            <a:ext cx="3855305" cy="3127803"/>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17978" y="3801115"/>
            <a:ext cx="3440887" cy="2580665"/>
          </a:xfrm>
          <a:prstGeom prst="rect">
            <a:avLst/>
          </a:prstGeom>
        </p:spPr>
      </p:pic>
      <p:pic>
        <p:nvPicPr>
          <p:cNvPr id="44" name="Picture 43"/>
          <p:cNvPicPr>
            <a:picLocks noChangeAspect="1"/>
          </p:cNvPicPr>
          <p:nvPr/>
        </p:nvPicPr>
        <p:blipFill rotWithShape="1">
          <a:blip r:embed="rId13">
            <a:extLst>
              <a:ext uri="{28A0092B-C50C-407E-A947-70E740481C1C}">
                <a14:useLocalDpi xmlns:a14="http://schemas.microsoft.com/office/drawing/2010/main" val="0"/>
              </a:ext>
            </a:extLst>
          </a:blip>
          <a:srcRect l="11712" t="28212" r="4684" b="11991"/>
          <a:stretch/>
        </p:blipFill>
        <p:spPr>
          <a:xfrm>
            <a:off x="6136975" y="3176168"/>
            <a:ext cx="2866768" cy="3645245"/>
          </a:xfrm>
          <a:prstGeom prst="rect">
            <a:avLst/>
          </a:prstGeom>
        </p:spPr>
      </p:pic>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3088742" y="3708457"/>
            <a:ext cx="3440887" cy="2580665"/>
          </a:xfrm>
          <a:prstGeom prst="rect">
            <a:avLst/>
          </a:prstGeom>
        </p:spPr>
      </p:pic>
      <p:pic>
        <p:nvPicPr>
          <p:cNvPr id="46" name="Picture 45"/>
          <p:cNvPicPr>
            <a:picLocks noChangeAspect="1"/>
          </p:cNvPicPr>
          <p:nvPr/>
        </p:nvPicPr>
        <p:blipFill rotWithShape="1">
          <a:blip r:embed="rId15" cstate="print">
            <a:extLst>
              <a:ext uri="{28A0092B-C50C-407E-A947-70E740481C1C}">
                <a14:useLocalDpi xmlns:a14="http://schemas.microsoft.com/office/drawing/2010/main" val="0"/>
              </a:ext>
            </a:extLst>
          </a:blip>
          <a:srcRect t="4865" r="12692" b="12432"/>
          <a:stretch/>
        </p:blipFill>
        <p:spPr>
          <a:xfrm>
            <a:off x="1005793" y="1361311"/>
            <a:ext cx="3426043" cy="4199841"/>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339" y="1617388"/>
            <a:ext cx="3923836" cy="2942877"/>
          </a:xfrm>
          <a:prstGeom prst="rect">
            <a:avLst/>
          </a:prstGeom>
        </p:spPr>
      </p:pic>
      <p:pic>
        <p:nvPicPr>
          <p:cNvPr id="48" name="Picture 4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71061" y="3552145"/>
            <a:ext cx="2376830" cy="3324393"/>
          </a:xfrm>
          <a:prstGeom prst="rect">
            <a:avLst/>
          </a:prstGeom>
        </p:spPr>
      </p:pic>
      <p:pic>
        <p:nvPicPr>
          <p:cNvPr id="49" name="Picture 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3845994" y="3764504"/>
            <a:ext cx="3502137" cy="2626603"/>
          </a:xfrm>
          <a:prstGeom prst="rect">
            <a:avLst/>
          </a:prstGeom>
        </p:spPr>
      </p:pic>
      <p:pic>
        <p:nvPicPr>
          <p:cNvPr id="50" name="Picture 49"/>
          <p:cNvPicPr>
            <a:picLocks noChangeAspect="1"/>
          </p:cNvPicPr>
          <p:nvPr/>
        </p:nvPicPr>
        <p:blipFill rotWithShape="1">
          <a:blip r:embed="rId19" cstate="print">
            <a:extLst>
              <a:ext uri="{28A0092B-C50C-407E-A947-70E740481C1C}">
                <a14:useLocalDpi xmlns:a14="http://schemas.microsoft.com/office/drawing/2010/main" val="0"/>
              </a:ext>
            </a:extLst>
          </a:blip>
          <a:srcRect l="1302" t="24558" r="-1302"/>
          <a:stretch/>
        </p:blipFill>
        <p:spPr>
          <a:xfrm rot="5400000">
            <a:off x="6021627" y="2409965"/>
            <a:ext cx="3797495" cy="2148671"/>
          </a:xfrm>
          <a:prstGeom prst="rect">
            <a:avLst/>
          </a:prstGeom>
        </p:spPr>
      </p:pic>
      <p:pic>
        <p:nvPicPr>
          <p:cNvPr id="51" name="Picture 5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3769272" y="1979163"/>
            <a:ext cx="3674692" cy="2756019"/>
          </a:xfrm>
          <a:prstGeom prst="rect">
            <a:avLst/>
          </a:prstGeom>
        </p:spPr>
      </p:pic>
      <p:pic>
        <p:nvPicPr>
          <p:cNvPr id="52" name="Picture 5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135" y="3261027"/>
            <a:ext cx="2995053" cy="3672096"/>
          </a:xfrm>
          <a:prstGeom prst="rect">
            <a:avLst/>
          </a:prstGeom>
        </p:spPr>
      </p:pic>
      <p:pic>
        <p:nvPicPr>
          <p:cNvPr id="55" name="Picture 54"/>
          <p:cNvPicPr>
            <a:picLocks noChangeAspect="1"/>
          </p:cNvPicPr>
          <p:nvPr/>
        </p:nvPicPr>
        <p:blipFill rotWithShape="1">
          <a:blip r:embed="rId22" cstate="print">
            <a:extLst>
              <a:ext uri="{28A0092B-C50C-407E-A947-70E740481C1C}">
                <a14:useLocalDpi xmlns:a14="http://schemas.microsoft.com/office/drawing/2010/main" val="0"/>
              </a:ext>
            </a:extLst>
          </a:blip>
          <a:srcRect t="15807" r="5231" b="38443"/>
          <a:stretch/>
        </p:blipFill>
        <p:spPr>
          <a:xfrm>
            <a:off x="6187823" y="4482498"/>
            <a:ext cx="2633501" cy="2261286"/>
          </a:xfrm>
          <a:prstGeom prst="rect">
            <a:avLst/>
          </a:prstGeom>
        </p:spPr>
      </p:pic>
    </p:spTree>
    <p:extLst>
      <p:ext uri="{BB962C8B-B14F-4D97-AF65-F5344CB8AC3E}">
        <p14:creationId xmlns:p14="http://schemas.microsoft.com/office/powerpoint/2010/main" val="187445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500"/>
                                        <p:tgtEl>
                                          <p:spTgt spid="4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fade">
                                      <p:cBhvr>
                                        <p:cTn id="86" dur="500"/>
                                        <p:tgtEl>
                                          <p:spTgt spid="5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500"/>
                                        <p:tgtEl>
                                          <p:spTgt spid="5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Math SBA Outcomes</a:t>
            </a:r>
            <a:endParaRPr lang="en-US" dirty="0">
              <a:effectLst>
                <a:outerShdw blurRad="38100" dist="38100" dir="2700000" algn="tl">
                  <a:srgbClr val="000000">
                    <a:alpha val="43137"/>
                  </a:srgbClr>
                </a:outerShdw>
              </a:effectLst>
            </a:endParaRPr>
          </a:p>
        </p:txBody>
      </p:sp>
      <p:pic>
        <p:nvPicPr>
          <p:cNvPr id="5" name="Picture 6"/>
          <p:cNvPicPr>
            <a:picLocks noChangeAspect="1" noChangeArrowheads="1"/>
          </p:cNvPicPr>
          <p:nvPr/>
        </p:nvPicPr>
        <p:blipFill>
          <a:blip r:embed="rId3" cstate="print"/>
          <a:srcRect/>
          <a:stretch>
            <a:fillRect/>
          </a:stretch>
        </p:blipFill>
        <p:spPr bwMode="auto">
          <a:xfrm>
            <a:off x="246198" y="1600199"/>
            <a:ext cx="4251697" cy="2263254"/>
          </a:xfrm>
          <a:prstGeom prst="rect">
            <a:avLst/>
          </a:prstGeom>
          <a:noFill/>
          <a:ln w="9525">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4689348" y="1584846"/>
            <a:ext cx="4272072" cy="2263254"/>
          </a:xfrm>
          <a:prstGeom prst="rect">
            <a:avLst/>
          </a:prstGeom>
          <a:noFill/>
          <a:ln w="9525">
            <a:miter lim="800000"/>
            <a:headEnd/>
            <a:tailEnd/>
          </a:ln>
          <a:effectLst/>
        </p:spPr>
      </p:pic>
      <p:pic>
        <p:nvPicPr>
          <p:cNvPr id="8" name="Picture 7"/>
          <p:cNvPicPr>
            <a:picLocks noChangeAspect="1" noChangeArrowheads="1"/>
          </p:cNvPicPr>
          <p:nvPr/>
        </p:nvPicPr>
        <p:blipFill>
          <a:blip r:embed="rId5" cstate="print"/>
          <a:srcRect/>
          <a:stretch>
            <a:fillRect/>
          </a:stretch>
        </p:blipFill>
        <p:spPr bwMode="auto">
          <a:xfrm>
            <a:off x="4689348" y="3863453"/>
            <a:ext cx="4272072" cy="2349388"/>
          </a:xfrm>
          <a:prstGeom prst="rect">
            <a:avLst/>
          </a:prstGeom>
          <a:noFill/>
          <a:ln w="9525">
            <a:miter lim="800000"/>
            <a:headEnd/>
            <a:tailEnd/>
          </a:ln>
          <a:effectLst/>
        </p:spPr>
      </p:pic>
      <p:pic>
        <p:nvPicPr>
          <p:cNvPr id="10" name="Picture 3"/>
          <p:cNvPicPr>
            <a:picLocks noGrp="1" noChangeAspect="1" noChangeArrowheads="1"/>
          </p:cNvPicPr>
          <p:nvPr>
            <p:ph sz="quarter" idx="1"/>
          </p:nvPr>
        </p:nvPicPr>
        <p:blipFill>
          <a:blip r:embed="rId6" cstate="print"/>
          <a:srcRect/>
          <a:stretch>
            <a:fillRect/>
          </a:stretch>
        </p:blipFill>
        <p:spPr bwMode="auto">
          <a:xfrm>
            <a:off x="246198" y="3863453"/>
            <a:ext cx="4251697" cy="2349388"/>
          </a:xfrm>
          <a:prstGeom prst="rect">
            <a:avLst/>
          </a:prstGeom>
          <a:noFill/>
          <a:ln w="9525">
            <a:miter lim="800000"/>
            <a:headEnd/>
            <a:tailEnd/>
          </a:ln>
          <a:effectLst/>
        </p:spPr>
      </p:pic>
    </p:spTree>
    <p:extLst>
      <p:ext uri="{BB962C8B-B14F-4D97-AF65-F5344CB8AC3E}">
        <p14:creationId xmlns:p14="http://schemas.microsoft.com/office/powerpoint/2010/main" val="22836376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Math SBA Outcomes</a:t>
            </a:r>
            <a:endParaRPr lang="en-US" dirty="0">
              <a:effectLst>
                <a:outerShdw blurRad="38100" dist="38100" dir="2700000" algn="tl">
                  <a:srgbClr val="000000">
                    <a:alpha val="43137"/>
                  </a:srgbClr>
                </a:outerShdw>
              </a:effectLst>
            </a:endParaRPr>
          </a:p>
        </p:txBody>
      </p:sp>
      <p:pic>
        <p:nvPicPr>
          <p:cNvPr id="6" name="Content Placeholder 5"/>
          <p:cNvPicPr>
            <a:picLocks noGrp="1" noChangeAspect="1" noChangeArrowheads="1"/>
          </p:cNvPicPr>
          <p:nvPr>
            <p:ph sz="quarter" idx="1"/>
          </p:nvPr>
        </p:nvPicPr>
        <p:blipFill>
          <a:blip r:embed="rId3" cstate="print"/>
          <a:srcRect/>
          <a:stretch>
            <a:fillRect/>
          </a:stretch>
        </p:blipFill>
        <p:spPr bwMode="auto">
          <a:xfrm>
            <a:off x="988827" y="1797909"/>
            <a:ext cx="7198242" cy="4452889"/>
          </a:xfrm>
          <a:prstGeom prst="rect">
            <a:avLst/>
          </a:prstGeom>
          <a:noFill/>
          <a:ln w="9525">
            <a:miter lim="800000"/>
            <a:headEnd/>
            <a:tailEnd/>
          </a:ln>
          <a:effectLst/>
        </p:spPr>
      </p:pic>
    </p:spTree>
    <p:extLst>
      <p:ext uri="{BB962C8B-B14F-4D97-AF65-F5344CB8AC3E}">
        <p14:creationId xmlns:p14="http://schemas.microsoft.com/office/powerpoint/2010/main" val="194160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Math SBA Claims Trend</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4" name="Picture 3"/>
          <p:cNvPicPr>
            <a:picLocks/>
          </p:cNvPicPr>
          <p:nvPr/>
        </p:nvPicPr>
        <p:blipFill>
          <a:blip r:embed="rId3"/>
          <a:stretch>
            <a:fillRect/>
          </a:stretch>
        </p:blipFill>
        <p:spPr>
          <a:xfrm>
            <a:off x="718155" y="1600199"/>
            <a:ext cx="7775214" cy="4835769"/>
          </a:xfrm>
          <a:prstGeom prst="rect">
            <a:avLst/>
          </a:prstGeom>
          <a:solidFill>
            <a:schemeClr val="bg1"/>
          </a:solidFill>
        </p:spPr>
      </p:pic>
    </p:spTree>
    <p:extLst>
      <p:ext uri="{BB962C8B-B14F-4D97-AF65-F5344CB8AC3E}">
        <p14:creationId xmlns:p14="http://schemas.microsoft.com/office/powerpoint/2010/main" val="1583394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1 FINC by Department</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1189965" y="1679331"/>
            <a:ext cx="7391327" cy="4876750"/>
          </a:xfrm>
          <a:prstGeom prst="rect">
            <a:avLst/>
          </a:prstGeom>
          <a:solidFill>
            <a:schemeClr val="bg1"/>
          </a:solidFill>
        </p:spPr>
      </p:pic>
    </p:spTree>
    <p:extLst>
      <p:ext uri="{BB962C8B-B14F-4D97-AF65-F5344CB8AC3E}">
        <p14:creationId xmlns:p14="http://schemas.microsoft.com/office/powerpoint/2010/main" val="1780989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Math School Improvement Actions</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
          </p:nvPr>
        </p:nvPicPr>
        <p:blipFill>
          <a:blip r:embed="rId3"/>
          <a:stretch>
            <a:fillRect/>
          </a:stretch>
        </p:blipFill>
        <p:spPr>
          <a:xfrm>
            <a:off x="1189262" y="1661746"/>
            <a:ext cx="7000172" cy="4932485"/>
          </a:xfrm>
          <a:prstGeom prst="rect">
            <a:avLst/>
          </a:prstGeom>
        </p:spPr>
      </p:pic>
      <p:pic>
        <p:nvPicPr>
          <p:cNvPr id="5" name="Content Placeholder 3"/>
          <p:cNvPicPr>
            <a:picLocks noChangeAspect="1"/>
          </p:cNvPicPr>
          <p:nvPr/>
        </p:nvPicPr>
        <p:blipFill>
          <a:blip r:embed="rId4"/>
          <a:stretch>
            <a:fillRect/>
          </a:stretch>
        </p:blipFill>
        <p:spPr>
          <a:xfrm>
            <a:off x="0" y="4218486"/>
            <a:ext cx="9152335" cy="923191"/>
          </a:xfrm>
          <a:prstGeom prst="rect">
            <a:avLst/>
          </a:prstGeom>
        </p:spPr>
      </p:pic>
      <p:pic>
        <p:nvPicPr>
          <p:cNvPr id="3" name="Picture 2"/>
          <p:cNvPicPr>
            <a:picLocks noChangeAspect="1"/>
          </p:cNvPicPr>
          <p:nvPr/>
        </p:nvPicPr>
        <p:blipFill>
          <a:blip r:embed="rId5"/>
          <a:stretch>
            <a:fillRect/>
          </a:stretch>
        </p:blipFill>
        <p:spPr>
          <a:xfrm>
            <a:off x="0" y="5362950"/>
            <a:ext cx="9144000" cy="832715"/>
          </a:xfrm>
          <a:prstGeom prst="rect">
            <a:avLst/>
          </a:prstGeom>
        </p:spPr>
      </p:pic>
    </p:spTree>
    <p:extLst>
      <p:ext uri="{BB962C8B-B14F-4D97-AF65-F5344CB8AC3E}">
        <p14:creationId xmlns:p14="http://schemas.microsoft.com/office/powerpoint/2010/main" val="264129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196089" y="1681479"/>
            <a:ext cx="3195698" cy="4761851"/>
          </a:xfrm>
        </p:spPr>
        <p:txBody>
          <a:bodyPr>
            <a:normAutofit fontScale="92500" lnSpcReduction="20000"/>
          </a:bodyPr>
          <a:lstStyle/>
          <a:p>
            <a:pPr marL="0" lvl="0" indent="0">
              <a:buClr>
                <a:srgbClr val="981E32"/>
              </a:buClr>
              <a:buNone/>
            </a:pPr>
            <a:r>
              <a:rPr lang="en-US" sz="2400" b="1" dirty="0" smtClean="0">
                <a:solidFill>
                  <a:srgbClr val="981E32"/>
                </a:solidFill>
                <a:effectLst>
                  <a:outerShdw blurRad="38100" dist="38100" dir="2700000" algn="tl">
                    <a:srgbClr val="000000">
                      <a:alpha val="43137"/>
                    </a:srgbClr>
                  </a:outerShdw>
                </a:effectLst>
              </a:rPr>
              <a:t>Defining Learning Goals</a:t>
            </a:r>
            <a:endParaRPr lang="en-US" sz="2400" b="1" dirty="0">
              <a:solidFill>
                <a:srgbClr val="981E32"/>
              </a:solidFill>
              <a:effectLst>
                <a:outerShdw blurRad="38100" dist="38100" dir="2700000" algn="tl">
                  <a:srgbClr val="000000">
                    <a:alpha val="43137"/>
                  </a:srgbClr>
                </a:outerShdw>
              </a:effectLst>
            </a:endParaRPr>
          </a:p>
          <a:p>
            <a:pPr marL="365760" lvl="1" indent="0">
              <a:buClr>
                <a:srgbClr val="53565A"/>
              </a:buClr>
              <a:buNone/>
            </a:pPr>
            <a:r>
              <a:rPr lang="en-US" sz="2400" dirty="0">
                <a:solidFill>
                  <a:srgbClr val="981E32"/>
                </a:solidFill>
              </a:rPr>
              <a:t>District wide curriculum mapping to </a:t>
            </a:r>
            <a:r>
              <a:rPr lang="en-US" sz="2400" dirty="0" smtClean="0">
                <a:solidFill>
                  <a:srgbClr val="981E32"/>
                </a:solidFill>
              </a:rPr>
              <a:t>align </a:t>
            </a:r>
            <a:r>
              <a:rPr lang="en-US" sz="2400" dirty="0">
                <a:solidFill>
                  <a:srgbClr val="981E32"/>
                </a:solidFill>
              </a:rPr>
              <a:t>to </a:t>
            </a:r>
            <a:r>
              <a:rPr lang="en-US" sz="2400" dirty="0" smtClean="0">
                <a:solidFill>
                  <a:srgbClr val="981E32"/>
                </a:solidFill>
              </a:rPr>
              <a:t>Common Core Standards; Smarter Balanced Assessment </a:t>
            </a:r>
            <a:endParaRPr lang="en-US" sz="2400" dirty="0">
              <a:solidFill>
                <a:srgbClr val="981E32"/>
              </a:solidFill>
            </a:endParaRPr>
          </a:p>
          <a:p>
            <a:pPr lvl="2">
              <a:buClr>
                <a:srgbClr val="981E32"/>
              </a:buClr>
            </a:pPr>
            <a:r>
              <a:rPr lang="en-US" sz="2000" dirty="0">
                <a:solidFill>
                  <a:srgbClr val="981E32"/>
                </a:solidFill>
              </a:rPr>
              <a:t>Align </a:t>
            </a:r>
            <a:r>
              <a:rPr lang="en-US" sz="2000" dirty="0" smtClean="0">
                <a:solidFill>
                  <a:srgbClr val="981E32"/>
                </a:solidFill>
              </a:rPr>
              <a:t>each chapter/concept to instructional intervals</a:t>
            </a:r>
          </a:p>
          <a:p>
            <a:pPr lvl="2">
              <a:buClr>
                <a:srgbClr val="981E32"/>
              </a:buClr>
            </a:pPr>
            <a:r>
              <a:rPr lang="en-US" sz="2000" dirty="0" smtClean="0">
                <a:solidFill>
                  <a:srgbClr val="981E32"/>
                </a:solidFill>
              </a:rPr>
              <a:t>Map out the pacing guide to ensure all standards are given adequate time</a:t>
            </a:r>
          </a:p>
          <a:p>
            <a:pPr lvl="2">
              <a:buClr>
                <a:srgbClr val="981E32"/>
              </a:buClr>
            </a:pPr>
            <a:r>
              <a:rPr lang="en-US" sz="2000" dirty="0" smtClean="0">
                <a:solidFill>
                  <a:srgbClr val="981E32"/>
                </a:solidFill>
              </a:rPr>
              <a:t>Build common, standards-based assessments, denoting various “levels” or depth of knowledge </a:t>
            </a:r>
          </a:p>
          <a:p>
            <a:endParaRPr lang="en-US" dirty="0"/>
          </a:p>
        </p:txBody>
      </p:sp>
      <p:pic>
        <p:nvPicPr>
          <p:cNvPr id="4" name="Content Placeholder 3"/>
          <p:cNvPicPr>
            <a:picLocks noChangeAspect="1"/>
          </p:cNvPicPr>
          <p:nvPr/>
        </p:nvPicPr>
        <p:blipFill>
          <a:blip r:embed="rId3"/>
          <a:stretch>
            <a:fillRect/>
          </a:stretch>
        </p:blipFill>
        <p:spPr>
          <a:xfrm>
            <a:off x="3391787" y="1907654"/>
            <a:ext cx="5374261" cy="272814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823621" y="2406576"/>
            <a:ext cx="7076571" cy="372841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612648" y="2088183"/>
            <a:ext cx="8086725" cy="3286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07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sp>
        <p:nvSpPr>
          <p:cNvPr id="6" name="Content Placeholder 5"/>
          <p:cNvSpPr>
            <a:spLocks noGrp="1"/>
          </p:cNvSpPr>
          <p:nvPr>
            <p:ph sz="quarter" idx="1"/>
          </p:nvPr>
        </p:nvSpPr>
        <p:spPr>
          <a:xfrm>
            <a:off x="612649" y="1600200"/>
            <a:ext cx="3516342" cy="5023884"/>
          </a:xfrm>
        </p:spPr>
        <p:txBody>
          <a:bodyPr>
            <a:normAutofit fontScale="77500" lnSpcReduction="20000"/>
          </a:bodyPr>
          <a:lstStyle/>
          <a:p>
            <a:pPr marL="0" lvl="0" indent="0">
              <a:buClr>
                <a:srgbClr val="981E32"/>
              </a:buClr>
              <a:buNone/>
            </a:pPr>
            <a:r>
              <a:rPr lang="en-US" sz="2400" b="1" dirty="0" smtClean="0">
                <a:solidFill>
                  <a:srgbClr val="981E32"/>
                </a:solidFill>
                <a:effectLst>
                  <a:outerShdw blurRad="38100" dist="38100" dir="2700000" algn="tl">
                    <a:srgbClr val="000000">
                      <a:alpha val="43137"/>
                    </a:srgbClr>
                  </a:outerShdw>
                </a:effectLst>
              </a:rPr>
              <a:t>Building Rigorous Common Assessments</a:t>
            </a:r>
            <a:endParaRPr lang="en-US" sz="2400" b="1" dirty="0">
              <a:solidFill>
                <a:srgbClr val="981E32"/>
              </a:solidFill>
              <a:effectLst>
                <a:outerShdw blurRad="38100" dist="38100" dir="2700000" algn="tl">
                  <a:srgbClr val="000000">
                    <a:alpha val="43137"/>
                  </a:srgbClr>
                </a:outerShdw>
              </a:effectLst>
            </a:endParaRPr>
          </a:p>
          <a:p>
            <a:pPr marL="365760" lvl="1" indent="0">
              <a:buClr>
                <a:srgbClr val="53565A"/>
              </a:buClr>
              <a:buNone/>
            </a:pPr>
            <a:r>
              <a:rPr lang="en-US" sz="2400" dirty="0">
                <a:solidFill>
                  <a:srgbClr val="981E32"/>
                </a:solidFill>
              </a:rPr>
              <a:t>District wide curriculum mapping to align to Common Core Standards; Smarter Balanced Assessment </a:t>
            </a:r>
          </a:p>
          <a:p>
            <a:pPr lvl="2">
              <a:buClr>
                <a:srgbClr val="981E32"/>
              </a:buClr>
            </a:pPr>
            <a:r>
              <a:rPr lang="en-US" sz="2000" dirty="0" smtClean="0">
                <a:solidFill>
                  <a:srgbClr val="981E32"/>
                </a:solidFill>
              </a:rPr>
              <a:t>Build </a:t>
            </a:r>
            <a:r>
              <a:rPr lang="en-US" sz="2000" dirty="0">
                <a:solidFill>
                  <a:srgbClr val="981E32"/>
                </a:solidFill>
              </a:rPr>
              <a:t>common, standards-based assessments, denoting various “levels” or depth of knowledge </a:t>
            </a:r>
            <a:endParaRPr lang="en-US" sz="2000" dirty="0" smtClean="0">
              <a:solidFill>
                <a:srgbClr val="981E32"/>
              </a:solidFill>
            </a:endParaRPr>
          </a:p>
          <a:p>
            <a:pPr lvl="2">
              <a:buClr>
                <a:srgbClr val="981E32"/>
              </a:buClr>
            </a:pPr>
            <a:r>
              <a:rPr lang="en-US" sz="2000" dirty="0">
                <a:solidFill>
                  <a:srgbClr val="981E32"/>
                </a:solidFill>
              </a:rPr>
              <a:t>Formative and Summative assessments used frequently to gauge student understanding of </a:t>
            </a:r>
            <a:r>
              <a:rPr lang="en-US" sz="2000" dirty="0" smtClean="0">
                <a:solidFill>
                  <a:srgbClr val="981E32"/>
                </a:solidFill>
              </a:rPr>
              <a:t>Common Core </a:t>
            </a:r>
            <a:r>
              <a:rPr lang="en-US" sz="2000" dirty="0">
                <a:solidFill>
                  <a:srgbClr val="981E32"/>
                </a:solidFill>
              </a:rPr>
              <a:t>S</a:t>
            </a:r>
            <a:r>
              <a:rPr lang="en-US" sz="2000" dirty="0" smtClean="0">
                <a:solidFill>
                  <a:srgbClr val="981E32"/>
                </a:solidFill>
              </a:rPr>
              <a:t>tandards</a:t>
            </a:r>
            <a:endParaRPr lang="en-US" sz="2000" dirty="0">
              <a:solidFill>
                <a:srgbClr val="981E32"/>
              </a:solidFill>
            </a:endParaRPr>
          </a:p>
          <a:p>
            <a:pPr lvl="2">
              <a:buClr>
                <a:srgbClr val="981E32"/>
              </a:buClr>
            </a:pPr>
            <a:r>
              <a:rPr lang="en-US" sz="2000" dirty="0">
                <a:solidFill>
                  <a:srgbClr val="981E32"/>
                </a:solidFill>
              </a:rPr>
              <a:t>Analysis of student work using data team protocols to identify areas of weakness and strategies for re-teaching/remediation/enrichment</a:t>
            </a:r>
          </a:p>
          <a:p>
            <a:pPr lvl="2">
              <a:buClr>
                <a:srgbClr val="981E32"/>
              </a:buClr>
            </a:pPr>
            <a:endParaRPr lang="en-US" sz="2000" dirty="0">
              <a:solidFill>
                <a:srgbClr val="981E32"/>
              </a:solidFill>
            </a:endParaRPr>
          </a:p>
          <a:p>
            <a:endParaRPr lang="en-US" dirty="0"/>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735" y="2221537"/>
            <a:ext cx="5911702" cy="435526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5822212" y="1511817"/>
            <a:ext cx="2667000" cy="52006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1152927" y="3756947"/>
            <a:ext cx="5952128" cy="28198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2867" y="1524119"/>
            <a:ext cx="5415176" cy="52578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a:stretch>
            <a:fillRect/>
          </a:stretch>
        </p:blipFill>
        <p:spPr>
          <a:xfrm>
            <a:off x="4223841" y="2021858"/>
            <a:ext cx="3196742" cy="4262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955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sp>
        <p:nvSpPr>
          <p:cNvPr id="6" name="Content Placeholder 5"/>
          <p:cNvSpPr>
            <a:spLocks noGrp="1"/>
          </p:cNvSpPr>
          <p:nvPr>
            <p:ph sz="quarter" idx="1"/>
          </p:nvPr>
        </p:nvSpPr>
        <p:spPr>
          <a:xfrm>
            <a:off x="612649" y="1600200"/>
            <a:ext cx="3516342" cy="5023884"/>
          </a:xfrm>
        </p:spPr>
        <p:txBody>
          <a:bodyPr>
            <a:normAutofit fontScale="92500" lnSpcReduction="10000"/>
          </a:bodyPr>
          <a:lstStyle/>
          <a:p>
            <a:pPr marL="0" lvl="0" indent="0">
              <a:buClr>
                <a:srgbClr val="981E32"/>
              </a:buClr>
              <a:buNone/>
            </a:pPr>
            <a:r>
              <a:rPr lang="en-US" sz="2400" b="1" dirty="0" smtClean="0">
                <a:solidFill>
                  <a:srgbClr val="981E32"/>
                </a:solidFill>
                <a:effectLst>
                  <a:outerShdw blurRad="38100" dist="38100" dir="2700000" algn="tl">
                    <a:srgbClr val="000000">
                      <a:alpha val="43137"/>
                    </a:srgbClr>
                  </a:outerShdw>
                </a:effectLst>
              </a:rPr>
              <a:t>Designing Engaging and Relevant Instruction</a:t>
            </a:r>
            <a:endParaRPr lang="en-US" sz="2400" b="1" dirty="0">
              <a:solidFill>
                <a:srgbClr val="981E32"/>
              </a:solidFill>
              <a:effectLst>
                <a:outerShdw blurRad="38100" dist="38100" dir="2700000" algn="tl">
                  <a:srgbClr val="000000">
                    <a:alpha val="43137"/>
                  </a:srgbClr>
                </a:outerShdw>
              </a:effectLst>
            </a:endParaRPr>
          </a:p>
          <a:p>
            <a:pPr marL="365760" lvl="1" indent="0">
              <a:buClr>
                <a:srgbClr val="53565A"/>
              </a:buClr>
              <a:buNone/>
            </a:pPr>
            <a:r>
              <a:rPr lang="en-US" sz="2400" dirty="0" smtClean="0">
                <a:solidFill>
                  <a:srgbClr val="981E32"/>
                </a:solidFill>
              </a:rPr>
              <a:t>Utilizing data to more adequately define instructional action</a:t>
            </a:r>
            <a:endParaRPr lang="en-US" sz="2400" dirty="0">
              <a:solidFill>
                <a:srgbClr val="981E32"/>
              </a:solidFill>
            </a:endParaRPr>
          </a:p>
          <a:p>
            <a:pPr lvl="2">
              <a:buClr>
                <a:srgbClr val="981E32"/>
              </a:buClr>
            </a:pPr>
            <a:r>
              <a:rPr lang="en-US" sz="2000" dirty="0" smtClean="0">
                <a:solidFill>
                  <a:srgbClr val="981E32"/>
                </a:solidFill>
              </a:rPr>
              <a:t>Building engaging lessons using high leverage strategies</a:t>
            </a:r>
          </a:p>
          <a:p>
            <a:pPr lvl="2">
              <a:buClr>
                <a:srgbClr val="981E32"/>
              </a:buClr>
            </a:pPr>
            <a:r>
              <a:rPr lang="en-US" sz="2000" dirty="0" smtClean="0">
                <a:solidFill>
                  <a:srgbClr val="981E32"/>
                </a:solidFill>
              </a:rPr>
              <a:t>AVID strategies (tutorials, interactive notebooks, etc.); Bootstrap, GLAD strategies</a:t>
            </a:r>
          </a:p>
          <a:p>
            <a:pPr lvl="2">
              <a:buClr>
                <a:srgbClr val="981E32"/>
              </a:buClr>
            </a:pPr>
            <a:r>
              <a:rPr lang="en-US" sz="2000" dirty="0" smtClean="0">
                <a:solidFill>
                  <a:srgbClr val="981E32"/>
                </a:solidFill>
              </a:rPr>
              <a:t>Specific program needs (ELL Sheltered, Intensified Algebra, etc.) allow for more strategic alignment </a:t>
            </a:r>
            <a:endParaRPr lang="en-US" sz="2000" dirty="0">
              <a:solidFill>
                <a:srgbClr val="981E32"/>
              </a:solidFill>
            </a:endParaRPr>
          </a:p>
          <a:p>
            <a:pPr lvl="2">
              <a:buClr>
                <a:srgbClr val="981E32"/>
              </a:buClr>
            </a:pPr>
            <a:endParaRPr lang="en-US" sz="2000" dirty="0">
              <a:solidFill>
                <a:srgbClr val="981E32"/>
              </a:solidFill>
            </a:endParaRPr>
          </a:p>
          <a:p>
            <a:endParaRPr lang="en-US" dirty="0"/>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363" y="2229328"/>
            <a:ext cx="5417784" cy="406333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1097219" y="3060626"/>
            <a:ext cx="4838700" cy="294322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7460" y="2601432"/>
            <a:ext cx="4028559" cy="302141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stretch>
            <a:fillRect/>
          </a:stretch>
        </p:blipFill>
        <p:spPr>
          <a:xfrm>
            <a:off x="3460390" y="1897910"/>
            <a:ext cx="5037056" cy="37777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349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Algebra I Data</a:t>
            </a:r>
            <a:endParaRPr lang="en-US"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37593674"/>
              </p:ext>
            </p:extLst>
          </p:nvPr>
        </p:nvGraphicFramePr>
        <p:xfrm>
          <a:off x="715590" y="1791586"/>
          <a:ext cx="8050458" cy="44518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512021260"/>
              </p:ext>
            </p:extLst>
          </p:nvPr>
        </p:nvGraphicFramePr>
        <p:xfrm>
          <a:off x="715590" y="1621022"/>
          <a:ext cx="8215759" cy="489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3271007442"/>
              </p:ext>
            </p:extLst>
          </p:nvPr>
        </p:nvGraphicFramePr>
        <p:xfrm>
          <a:off x="715590" y="1621022"/>
          <a:ext cx="8215759" cy="48967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3063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855" y="2513965"/>
            <a:ext cx="3629025" cy="3571875"/>
          </a:xfrm>
          <a:prstGeom prst="rect">
            <a:avLst/>
          </a:prstGeom>
        </p:spPr>
      </p:pic>
      <p:sp>
        <p:nvSpPr>
          <p:cNvPr id="2" name="Title 1"/>
          <p:cNvSpPr>
            <a:spLocks noGrp="1"/>
          </p:cNvSpPr>
          <p:nvPr>
            <p:ph type="title"/>
          </p:nvPr>
        </p:nvSpPr>
        <p:spPr/>
        <p:txBody>
          <a:bodyPr>
            <a:normAutofit/>
          </a:bodyPr>
          <a:lstStyle/>
          <a:p>
            <a:r>
              <a:rPr lang="en-US">
                <a:effectLst>
                  <a:outerShdw blurRad="38100" dist="38100" dir="2700000" algn="tl">
                    <a:srgbClr val="000000">
                      <a:alpha val="43137"/>
                    </a:srgbClr>
                  </a:outerShdw>
                </a:effectLst>
              </a:rPr>
              <a:t>Intensified Coursework</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181665" y="1590040"/>
            <a:ext cx="5262190" cy="4495800"/>
          </a:xfrm>
        </p:spPr>
      </p:pic>
    </p:spTree>
    <p:extLst>
      <p:ext uri="{BB962C8B-B14F-4D97-AF65-F5344CB8AC3E}">
        <p14:creationId xmlns:p14="http://schemas.microsoft.com/office/powerpoint/2010/main" val="1858774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Continuous Improvement Model</a:t>
            </a:r>
            <a:endParaRPr lang="en-US" dirty="0">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3685490729"/>
              </p:ext>
            </p:extLst>
          </p:nvPr>
        </p:nvGraphicFramePr>
        <p:xfrm>
          <a:off x="763793" y="1764253"/>
          <a:ext cx="8002255" cy="4625788"/>
        </p:xfrm>
        <a:graphic>
          <a:graphicData uri="http://schemas.openxmlformats.org/drawingml/2006/table">
            <a:tbl>
              <a:tblPr firstRow="1" firstCol="1" bandRow="1"/>
              <a:tblGrid>
                <a:gridCol w="2664833">
                  <a:extLst>
                    <a:ext uri="{9D8B030D-6E8A-4147-A177-3AD203B41FA5}">
                      <a16:colId xmlns:a16="http://schemas.microsoft.com/office/drawing/2014/main" val="3677561667"/>
                    </a:ext>
                  </a:extLst>
                </a:gridCol>
                <a:gridCol w="2672589">
                  <a:extLst>
                    <a:ext uri="{9D8B030D-6E8A-4147-A177-3AD203B41FA5}">
                      <a16:colId xmlns:a16="http://schemas.microsoft.com/office/drawing/2014/main" val="808183742"/>
                    </a:ext>
                  </a:extLst>
                </a:gridCol>
                <a:gridCol w="2664833">
                  <a:extLst>
                    <a:ext uri="{9D8B030D-6E8A-4147-A177-3AD203B41FA5}">
                      <a16:colId xmlns:a16="http://schemas.microsoft.com/office/drawing/2014/main" val="2018823069"/>
                    </a:ext>
                  </a:extLst>
                </a:gridCol>
              </a:tblGrid>
              <a:tr h="313613">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Data Disaggregation</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Timeline Development</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Instructional Focus</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542019025"/>
                  </a:ext>
                </a:extLst>
              </a:tr>
              <a:tr h="1999281">
                <a:tc>
                  <a:txBody>
                    <a:bodyPr/>
                    <a:lstStyle/>
                    <a:p>
                      <a:pPr marL="0" marR="228600" algn="l">
                        <a:lnSpc>
                          <a:spcPct val="1000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ct val="100000"/>
                        </a:lnSpc>
                        <a:spcBef>
                          <a:spcPts val="0"/>
                        </a:spcBef>
                        <a:spcAft>
                          <a:spcPts val="0"/>
                        </a:spcAft>
                      </a:pP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28600" algn="l">
                        <a:lnSpc>
                          <a:spcPts val="12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ts val="1200"/>
                        </a:lnSpc>
                        <a:spcBef>
                          <a:spcPts val="0"/>
                        </a:spcBef>
                        <a:spcAft>
                          <a:spcPts val="0"/>
                        </a:spcAft>
                      </a:pP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28600" algn="l">
                        <a:lnSpc>
                          <a:spcPts val="12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ts val="1200"/>
                        </a:lnSpc>
                        <a:spcBef>
                          <a:spcPts val="0"/>
                        </a:spcBef>
                        <a:spcAft>
                          <a:spcPts val="0"/>
                        </a:spcAft>
                      </a:pP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826567"/>
                  </a:ext>
                </a:extLst>
              </a:tr>
              <a:tr h="313613">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Assessment</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Tutorials, Enrichment, </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and Maintenance</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Monitoring</a:t>
                      </a:r>
                      <a:endParaRPr lang="en-US" sz="1100" b="1"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313868193"/>
                  </a:ext>
                </a:extLst>
              </a:tr>
              <a:tr h="1999281">
                <a:tc>
                  <a:txBody>
                    <a:bodyPr/>
                    <a:lstStyle/>
                    <a:p>
                      <a:pPr marL="0" marR="228600" algn="l">
                        <a:lnSpc>
                          <a:spcPts val="12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ts val="1200"/>
                        </a:lnSpc>
                        <a:spcBef>
                          <a:spcPts val="0"/>
                        </a:spcBef>
                        <a:spcAft>
                          <a:spcPts val="0"/>
                        </a:spcAft>
                      </a:pP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28600" algn="l">
                        <a:lnSpc>
                          <a:spcPts val="12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ts val="1200"/>
                        </a:lnSpc>
                        <a:spcBef>
                          <a:spcPts val="0"/>
                        </a:spcBef>
                        <a:spcAft>
                          <a:spcPts val="0"/>
                        </a:spcAft>
                      </a:pP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28600" algn="l">
                        <a:lnSpc>
                          <a:spcPts val="12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ts val="1200"/>
                        </a:lnSpc>
                        <a:spcBef>
                          <a:spcPts val="0"/>
                        </a:spcBef>
                        <a:spcAft>
                          <a:spcPts val="0"/>
                        </a:spcAft>
                      </a:pP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7477708"/>
                  </a:ext>
                </a:extLst>
              </a:tr>
            </a:tbl>
          </a:graphicData>
        </a:graphic>
      </p:graphicFrame>
    </p:spTree>
    <p:extLst>
      <p:ext uri="{BB962C8B-B14F-4D97-AF65-F5344CB8AC3E}">
        <p14:creationId xmlns:p14="http://schemas.microsoft.com/office/powerpoint/2010/main" val="2240931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530" y="243840"/>
            <a:ext cx="8172772" cy="914401"/>
          </a:xfrm>
        </p:spPr>
        <p:txBody>
          <a:bodyPr>
            <a:normAutofit/>
          </a:bodyPr>
          <a:lstStyle/>
          <a:p>
            <a:r>
              <a:rPr lang="en-US" sz="5400" dirty="0" smtClean="0">
                <a:effectLst>
                  <a:outerShdw blurRad="38100" dist="38100" dir="2700000" algn="tl">
                    <a:srgbClr val="000000">
                      <a:alpha val="43137"/>
                    </a:srgbClr>
                  </a:outerShdw>
                </a:effectLst>
              </a:rPr>
              <a:t>Science</a:t>
            </a:r>
            <a:endParaRPr lang="en-US" sz="36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effectLst>
                  <a:outerShdw blurRad="38100" dist="38100" dir="2700000" algn="tl">
                    <a:srgbClr val="000000">
                      <a:alpha val="43137"/>
                    </a:srgbClr>
                  </a:outerShdw>
                </a:effectLst>
              </a:rPr>
              <a:t>Cascade High School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2611460"/>
            <a:ext cx="6501539" cy="23108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283541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Science Data</a:t>
            </a:r>
            <a:endParaRPr lang="en-US" dirty="0">
              <a:effectLst>
                <a:outerShdw blurRad="38100" dist="38100" dir="2700000" algn="tl">
                  <a:srgbClr val="000000">
                    <a:alpha val="43137"/>
                  </a:srgbClr>
                </a:outerShdw>
              </a:effectLst>
            </a:endParaRPr>
          </a:p>
        </p:txBody>
      </p:sp>
      <p:pic>
        <p:nvPicPr>
          <p:cNvPr id="5" name="Picture 4"/>
          <p:cNvPicPr>
            <a:picLocks/>
          </p:cNvPicPr>
          <p:nvPr/>
        </p:nvPicPr>
        <p:blipFill>
          <a:blip r:embed="rId3"/>
          <a:stretch>
            <a:fillRect/>
          </a:stretch>
        </p:blipFill>
        <p:spPr>
          <a:xfrm>
            <a:off x="78740" y="1613408"/>
            <a:ext cx="4607560" cy="2968752"/>
          </a:xfrm>
          <a:prstGeom prst="rect">
            <a:avLst/>
          </a:prstGeom>
          <a:solidFill>
            <a:schemeClr val="bg1"/>
          </a:solidFill>
        </p:spPr>
      </p:pic>
      <p:pic>
        <p:nvPicPr>
          <p:cNvPr id="8" name="Picture 7"/>
          <p:cNvPicPr>
            <a:picLocks/>
          </p:cNvPicPr>
          <p:nvPr/>
        </p:nvPicPr>
        <p:blipFill>
          <a:blip r:embed="rId4"/>
          <a:stretch>
            <a:fillRect/>
          </a:stretch>
        </p:blipFill>
        <p:spPr>
          <a:xfrm>
            <a:off x="4765040" y="3474720"/>
            <a:ext cx="4378960" cy="3088640"/>
          </a:xfrm>
          <a:prstGeom prst="rect">
            <a:avLst/>
          </a:prstGeom>
          <a:solidFill>
            <a:schemeClr val="bg1"/>
          </a:solidFill>
        </p:spPr>
      </p:pic>
    </p:spTree>
    <p:extLst>
      <p:ext uri="{BB962C8B-B14F-4D97-AF65-F5344CB8AC3E}">
        <p14:creationId xmlns:p14="http://schemas.microsoft.com/office/powerpoint/2010/main" val="16204174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Science Data</a:t>
            </a:r>
            <a:endParaRPr lang="en-US" dirty="0">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3" cstate="print"/>
          <a:srcRect/>
          <a:stretch>
            <a:fillRect/>
          </a:stretch>
        </p:blipFill>
        <p:spPr bwMode="auto">
          <a:xfrm>
            <a:off x="150813" y="3424656"/>
            <a:ext cx="4535487" cy="2781300"/>
          </a:xfrm>
          <a:prstGeom prst="rect">
            <a:avLst/>
          </a:prstGeom>
          <a:noFill/>
          <a:ln w="9525">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4459705" y="1768309"/>
            <a:ext cx="4535488" cy="2779712"/>
          </a:xfrm>
          <a:prstGeom prst="rect">
            <a:avLst/>
          </a:prstGeom>
          <a:noFill/>
          <a:ln w="9525">
            <a:miter lim="800000"/>
            <a:headEnd/>
            <a:tailEnd/>
          </a:ln>
          <a:effectLst/>
        </p:spPr>
      </p:pic>
    </p:spTree>
    <p:extLst>
      <p:ext uri="{BB962C8B-B14F-4D97-AF65-F5344CB8AC3E}">
        <p14:creationId xmlns:p14="http://schemas.microsoft.com/office/powerpoint/2010/main" val="41203539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Science Data</a:t>
            </a:r>
            <a:endParaRPr lang="en-US" dirty="0">
              <a:effectLst>
                <a:outerShdw blurRad="38100" dist="38100" dir="2700000" algn="tl">
                  <a:srgbClr val="000000">
                    <a:alpha val="43137"/>
                  </a:srgbClr>
                </a:outerShdw>
              </a:effectLst>
            </a:endParaRP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373687039"/>
              </p:ext>
            </p:extLst>
          </p:nvPr>
        </p:nvGraphicFramePr>
        <p:xfrm>
          <a:off x="1047582" y="2041959"/>
          <a:ext cx="6845134" cy="3877578"/>
        </p:xfrm>
        <a:graphic>
          <a:graphicData uri="http://schemas.openxmlformats.org/drawingml/2006/table">
            <a:tbl>
              <a:tblPr>
                <a:tableStyleId>{5C22544A-7EE6-4342-B048-85BDC9FD1C3A}</a:tableStyleId>
              </a:tblPr>
              <a:tblGrid>
                <a:gridCol w="1827856">
                  <a:extLst>
                    <a:ext uri="{9D8B030D-6E8A-4147-A177-3AD203B41FA5}">
                      <a16:colId xmlns:a16="http://schemas.microsoft.com/office/drawing/2014/main" val="2499762531"/>
                    </a:ext>
                  </a:extLst>
                </a:gridCol>
                <a:gridCol w="988534">
                  <a:extLst>
                    <a:ext uri="{9D8B030D-6E8A-4147-A177-3AD203B41FA5}">
                      <a16:colId xmlns:a16="http://schemas.microsoft.com/office/drawing/2014/main" val="1156226666"/>
                    </a:ext>
                  </a:extLst>
                </a:gridCol>
                <a:gridCol w="1859085">
                  <a:extLst>
                    <a:ext uri="{9D8B030D-6E8A-4147-A177-3AD203B41FA5}">
                      <a16:colId xmlns:a16="http://schemas.microsoft.com/office/drawing/2014/main" val="655599969"/>
                    </a:ext>
                  </a:extLst>
                </a:gridCol>
                <a:gridCol w="2169659">
                  <a:extLst>
                    <a:ext uri="{9D8B030D-6E8A-4147-A177-3AD203B41FA5}">
                      <a16:colId xmlns:a16="http://schemas.microsoft.com/office/drawing/2014/main" val="973097205"/>
                    </a:ext>
                  </a:extLst>
                </a:gridCol>
              </a:tblGrid>
              <a:tr h="352507">
                <a:tc>
                  <a:txBody>
                    <a:bodyPr/>
                    <a:lstStyle/>
                    <a:p>
                      <a:pPr algn="ctr" fontAlgn="b"/>
                      <a:r>
                        <a:rPr lang="en-US" sz="1600" u="none" strike="noStrike">
                          <a:effectLst/>
                        </a:rPr>
                        <a:t>Attempted, Not Met</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Number</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 of those Not Met</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 of School Population</a:t>
                      </a:r>
                      <a:endParaRPr lang="en-US" sz="16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3828391161"/>
                  </a:ext>
                </a:extLst>
              </a:tr>
              <a:tr h="352507">
                <a:tc>
                  <a:txBody>
                    <a:bodyPr/>
                    <a:lstStyle/>
                    <a:p>
                      <a:pPr algn="ctr" fontAlgn="b"/>
                      <a:r>
                        <a:rPr lang="en-US" sz="1600" u="none" strike="noStrike">
                          <a:effectLst/>
                        </a:rPr>
                        <a:t>African American</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14</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800" b="1" u="none" strike="noStrike" smtClean="0">
                          <a:effectLst/>
                        </a:rPr>
                        <a:t>11%</a:t>
                      </a:r>
                      <a:endParaRPr lang="en-US" sz="1800" b="1" i="0" u="none" strike="noStrike" dirty="0">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122078377"/>
                  </a:ext>
                </a:extLst>
              </a:tr>
              <a:tr h="352507">
                <a:tc>
                  <a:txBody>
                    <a:bodyPr/>
                    <a:lstStyle/>
                    <a:p>
                      <a:pPr algn="ctr" fontAlgn="b"/>
                      <a:r>
                        <a:rPr lang="en-US" sz="1600" u="none" strike="noStrike">
                          <a:effectLst/>
                        </a:rPr>
                        <a:t>American Indian</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664949667"/>
                  </a:ext>
                </a:extLst>
              </a:tr>
              <a:tr h="352507">
                <a:tc>
                  <a:txBody>
                    <a:bodyPr/>
                    <a:lstStyle/>
                    <a:p>
                      <a:pPr algn="ctr" fontAlgn="b"/>
                      <a:r>
                        <a:rPr lang="en-US" sz="1600" u="none" strike="noStrike">
                          <a:effectLst/>
                        </a:rPr>
                        <a:t>Asian</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2241132278"/>
                  </a:ext>
                </a:extLst>
              </a:tr>
              <a:tr h="352507">
                <a:tc>
                  <a:txBody>
                    <a:bodyPr/>
                    <a:lstStyle/>
                    <a:p>
                      <a:pPr algn="ctr" fontAlgn="b"/>
                      <a:r>
                        <a:rPr lang="en-US" sz="1600" u="none" strike="noStrike">
                          <a:effectLst/>
                        </a:rPr>
                        <a:t>Latino</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39</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800" b="1" u="none" strike="noStrike" smtClean="0">
                          <a:effectLst/>
                        </a:rPr>
                        <a:t>30%</a:t>
                      </a:r>
                      <a:endParaRPr lang="en-US" sz="1800" b="1" i="0" u="none" strike="noStrike" dirty="0">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21%</a:t>
                      </a:r>
                      <a:endParaRPr lang="en-US" sz="16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1380524066"/>
                  </a:ext>
                </a:extLst>
              </a:tr>
              <a:tr h="352507">
                <a:tc>
                  <a:txBody>
                    <a:bodyPr/>
                    <a:lstStyle/>
                    <a:p>
                      <a:pPr algn="ctr" fontAlgn="b"/>
                      <a:r>
                        <a:rPr lang="en-US" sz="1600" u="none" strike="noStrike">
                          <a:effectLst/>
                        </a:rPr>
                        <a:t>Pacific Islander</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&lt;1%</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1457057064"/>
                  </a:ext>
                </a:extLst>
              </a:tr>
              <a:tr h="352507">
                <a:tc>
                  <a:txBody>
                    <a:bodyPr/>
                    <a:lstStyle/>
                    <a:p>
                      <a:pPr algn="ctr" fontAlgn="b"/>
                      <a:r>
                        <a:rPr lang="en-US" sz="1600" u="none" strike="noStrike">
                          <a:effectLst/>
                        </a:rPr>
                        <a:t>Two or More</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4250493262"/>
                  </a:ext>
                </a:extLst>
              </a:tr>
              <a:tr h="352507">
                <a:tc>
                  <a:txBody>
                    <a:bodyPr/>
                    <a:lstStyle/>
                    <a:p>
                      <a:pPr algn="ctr" fontAlgn="b"/>
                      <a:r>
                        <a:rPr lang="en-US" sz="1600" u="none" strike="noStrike">
                          <a:effectLst/>
                        </a:rPr>
                        <a:t>White</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52</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41%</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54%</a:t>
                      </a:r>
                      <a:endParaRPr lang="en-US" sz="16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2102157264"/>
                  </a:ext>
                </a:extLst>
              </a:tr>
              <a:tr h="352507">
                <a:tc>
                  <a:txBody>
                    <a:bodyPr/>
                    <a:lstStyle/>
                    <a:p>
                      <a:pPr algn="ctr" fontAlgn="b"/>
                      <a:r>
                        <a:rPr lang="en-US" sz="1600" u="none" strike="noStrike">
                          <a:effectLst/>
                        </a:rPr>
                        <a:t>Low Income</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83</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800" b="1" u="none" strike="noStrike" smtClean="0">
                          <a:effectLst/>
                        </a:rPr>
                        <a:t>65%</a:t>
                      </a:r>
                      <a:endParaRPr lang="en-US" sz="1800" b="1" i="0" u="none" strike="noStrike" dirty="0">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45%</a:t>
                      </a:r>
                      <a:endParaRPr lang="en-US" sz="16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351089522"/>
                  </a:ext>
                </a:extLst>
              </a:tr>
              <a:tr h="352507">
                <a:tc>
                  <a:txBody>
                    <a:bodyPr/>
                    <a:lstStyle/>
                    <a:p>
                      <a:pPr algn="ctr" fontAlgn="b"/>
                      <a:r>
                        <a:rPr lang="en-US" sz="1600" u="none" strike="noStrike">
                          <a:effectLst/>
                        </a:rPr>
                        <a:t>Special Ed</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22</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800" b="1" u="none" strike="noStrike" smtClean="0">
                          <a:effectLst/>
                        </a:rPr>
                        <a:t>17%</a:t>
                      </a:r>
                      <a:endParaRPr lang="en-US" sz="1800" b="1" i="0" u="none" strike="noStrike" dirty="0">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1110528246"/>
                  </a:ext>
                </a:extLst>
              </a:tr>
              <a:tr h="352508">
                <a:tc>
                  <a:txBody>
                    <a:bodyPr/>
                    <a:lstStyle/>
                    <a:p>
                      <a:pPr algn="ctr" fontAlgn="b"/>
                      <a:r>
                        <a:rPr lang="en-US" sz="1600" u="none" strike="noStrike">
                          <a:effectLst/>
                        </a:rPr>
                        <a:t>EL</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600" u="none" strike="noStrike">
                          <a:effectLst/>
                        </a:rPr>
                        <a:t>28</a:t>
                      </a:r>
                      <a:endParaRPr lang="en-US" sz="1600" b="0" i="0" u="none" strike="noStrike">
                        <a:solidFill>
                          <a:srgbClr val="000000"/>
                        </a:solidFill>
                        <a:effectLst/>
                        <a:latin typeface="Calibri" panose="020F0502020204030204"/>
                      </a:endParaRPr>
                    </a:p>
                  </a:txBody>
                  <a:tcPr marL="7620" marR="7620" marT="7620" marB="0" anchor="b"/>
                </a:tc>
                <a:tc>
                  <a:txBody>
                    <a:bodyPr/>
                    <a:lstStyle/>
                    <a:p>
                      <a:pPr algn="ctr" fontAlgn="b"/>
                      <a:r>
                        <a:rPr lang="en-US" sz="1800" b="1" u="none" strike="noStrike" smtClean="0">
                          <a:effectLst/>
                        </a:rPr>
                        <a:t>22%</a:t>
                      </a:r>
                      <a:endParaRPr lang="en-US" sz="1800" b="1" i="0" u="none" strike="noStrike" dirty="0">
                        <a:solidFill>
                          <a:srgbClr val="000000"/>
                        </a:solidFill>
                        <a:effectLst/>
                        <a:latin typeface="Calibri" panose="020F0502020204030204"/>
                      </a:endParaRPr>
                    </a:p>
                  </a:txBody>
                  <a:tcPr marL="7620" marR="7620" marT="7620" marB="0" anchor="b"/>
                </a:tc>
                <a:tc>
                  <a:txBody>
                    <a:bodyPr/>
                    <a:lstStyle/>
                    <a:p>
                      <a:pPr algn="ctr" fontAlgn="b"/>
                      <a:r>
                        <a:rPr lang="en-US" sz="1600" u="none" strike="noStrike" dirty="0">
                          <a:effectLst/>
                        </a:rPr>
                        <a:t>7%</a:t>
                      </a:r>
                      <a:endParaRPr lang="en-US" sz="1600" b="0" i="0" u="none" strike="noStrike" dirty="0">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964132056"/>
                  </a:ext>
                </a:extLst>
              </a:tr>
            </a:tbl>
          </a:graphicData>
        </a:graphic>
      </p:graphicFrame>
    </p:spTree>
    <p:extLst>
      <p:ext uri="{BB962C8B-B14F-4D97-AF65-F5344CB8AC3E}">
        <p14:creationId xmlns:p14="http://schemas.microsoft.com/office/powerpoint/2010/main" val="8775340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Science School Improvement Actions</a:t>
            </a:r>
            <a:endParaRPr lang="en-US" dirty="0">
              <a:effectLst>
                <a:outerShdw blurRad="38100" dist="38100" dir="2700000" algn="tl">
                  <a:srgbClr val="000000">
                    <a:alpha val="43137"/>
                  </a:srgbClr>
                </a:outerShdw>
              </a:effectLst>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158" y="1625880"/>
            <a:ext cx="6919762" cy="5059906"/>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20939"/>
            <a:ext cx="9144000" cy="894602"/>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34880"/>
            <a:ext cx="9144000" cy="617440"/>
          </a:xfrm>
          <a:prstGeom prst="rect">
            <a:avLst/>
          </a:prstGeom>
        </p:spPr>
      </p:pic>
    </p:spTree>
    <p:extLst>
      <p:ext uri="{BB962C8B-B14F-4D97-AF65-F5344CB8AC3E}">
        <p14:creationId xmlns:p14="http://schemas.microsoft.com/office/powerpoint/2010/main" val="375515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5811" y="2093878"/>
            <a:ext cx="8141053" cy="3802064"/>
            <a:chOff x="442115" y="2457036"/>
            <a:chExt cx="8141053" cy="3802064"/>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38" t="11185" r="17363" b="19737"/>
            <a:stretch/>
          </p:blipFill>
          <p:spPr>
            <a:xfrm rot="5400000">
              <a:off x="-243906" y="3143057"/>
              <a:ext cx="3718560" cy="234651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500" t="15951" r="10250"/>
            <a:stretch/>
          </p:blipFill>
          <p:spPr>
            <a:xfrm>
              <a:off x="3742944" y="2457036"/>
              <a:ext cx="4840224" cy="3802064"/>
            </a:xfrm>
            <a:prstGeom prst="rect">
              <a:avLst/>
            </a:prstGeom>
          </p:spPr>
        </p:pic>
      </p:grpSp>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712" y="2373532"/>
            <a:ext cx="4585208" cy="3438906"/>
          </a:xfrm>
          <a:prstGeom prst="rect">
            <a:avLst/>
          </a:prstGeom>
        </p:spPr>
      </p:pic>
      <p:pic>
        <p:nvPicPr>
          <p:cNvPr id="5" name="Picture 4" descr="Screen Clipping"/>
          <p:cNvPicPr>
            <a:picLocks noChangeAspect="1"/>
          </p:cNvPicPr>
          <p:nvPr/>
        </p:nvPicPr>
        <p:blipFill rotWithShape="1">
          <a:blip r:embed="rId6">
            <a:extLst>
              <a:ext uri="{28A0092B-C50C-407E-A947-70E740481C1C}">
                <a14:useLocalDpi xmlns:a14="http://schemas.microsoft.com/office/drawing/2010/main" val="0"/>
              </a:ext>
            </a:extLst>
          </a:blip>
          <a:srcRect t="24006" r="666" b="34910"/>
          <a:stretch/>
        </p:blipFill>
        <p:spPr>
          <a:xfrm>
            <a:off x="280500" y="2130454"/>
            <a:ext cx="8485548" cy="3681984"/>
          </a:xfrm>
          <a:prstGeom prst="rect">
            <a:avLst/>
          </a:prstGeom>
        </p:spPr>
      </p:pic>
    </p:spTree>
    <p:extLst>
      <p:ext uri="{BB962C8B-B14F-4D97-AF65-F5344CB8AC3E}">
        <p14:creationId xmlns:p14="http://schemas.microsoft.com/office/powerpoint/2010/main" val="89304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5257800" y="1600200"/>
            <a:ext cx="3813048" cy="3332885"/>
          </a:xfrm>
          <a:prstGeom prst="rect">
            <a:avLst/>
          </a:prstGeom>
        </p:spPr>
      </p:pic>
      <p:pic>
        <p:nvPicPr>
          <p:cNvPr id="5" name="Picture 4"/>
          <p:cNvPicPr>
            <a:picLocks noChangeAspect="1"/>
          </p:cNvPicPr>
          <p:nvPr/>
        </p:nvPicPr>
        <p:blipFill>
          <a:blip r:embed="rId4"/>
          <a:stretch>
            <a:fillRect/>
          </a:stretch>
        </p:blipFill>
        <p:spPr>
          <a:xfrm>
            <a:off x="155448" y="4933085"/>
            <a:ext cx="8915400" cy="1238250"/>
          </a:xfrm>
          <a:prstGeom prst="rect">
            <a:avLst/>
          </a:prstGeom>
        </p:spPr>
      </p:pic>
      <p:sp>
        <p:nvSpPr>
          <p:cNvPr id="3" name="Content Placeholder 2"/>
          <p:cNvSpPr>
            <a:spLocks noGrp="1"/>
          </p:cNvSpPr>
          <p:nvPr>
            <p:ph sz="quarter" idx="1"/>
          </p:nvPr>
        </p:nvSpPr>
        <p:spPr>
          <a:xfrm>
            <a:off x="612648" y="1600200"/>
            <a:ext cx="4645152" cy="3332885"/>
          </a:xfrm>
        </p:spPr>
        <p:txBody>
          <a:bodyPr>
            <a:normAutofit lnSpcReduction="10000"/>
          </a:bodyPr>
          <a:lstStyle/>
          <a:p>
            <a:pPr marL="0" indent="0">
              <a:buNone/>
            </a:pPr>
            <a:r>
              <a:rPr lang="en-US" b="1" dirty="0">
                <a:solidFill>
                  <a:schemeClr val="tx2"/>
                </a:solidFill>
                <a:effectLst>
                  <a:outerShdw blurRad="38100" dist="38100" dir="2700000" algn="tl">
                    <a:srgbClr val="000000">
                      <a:alpha val="43137"/>
                    </a:srgbClr>
                  </a:outerShdw>
                </a:effectLst>
              </a:rPr>
              <a:t> </a:t>
            </a:r>
            <a:r>
              <a:rPr lang="en-US" sz="2400" b="1" dirty="0">
                <a:solidFill>
                  <a:schemeClr val="tx2"/>
                </a:solidFill>
                <a:effectLst>
                  <a:outerShdw blurRad="38100" dist="38100" dir="2700000" algn="tl">
                    <a:srgbClr val="000000">
                      <a:alpha val="43137"/>
                    </a:srgbClr>
                  </a:outerShdw>
                </a:effectLst>
              </a:rPr>
              <a:t>Aligning curriculum and teaching practices to NGSS</a:t>
            </a:r>
          </a:p>
          <a:p>
            <a:pPr marL="365760" lvl="1" indent="0">
              <a:buNone/>
            </a:pPr>
            <a:r>
              <a:rPr lang="en-US" sz="2400" dirty="0"/>
              <a:t>District wide curriculum mapping to align to NGSS standards</a:t>
            </a:r>
          </a:p>
          <a:p>
            <a:pPr lvl="2"/>
            <a:r>
              <a:rPr lang="en-US" sz="2000" dirty="0"/>
              <a:t>Align each standard to one or multiple lessons within the curriculum</a:t>
            </a:r>
          </a:p>
          <a:p>
            <a:pPr lvl="2"/>
            <a:r>
              <a:rPr lang="en-US" sz="2000" dirty="0"/>
              <a:t>Map out the pacing guide to ensure all standards are given adequate time </a:t>
            </a:r>
          </a:p>
        </p:txBody>
      </p:sp>
    </p:spTree>
    <p:extLst>
      <p:ext uri="{BB962C8B-B14F-4D97-AF65-F5344CB8AC3E}">
        <p14:creationId xmlns:p14="http://schemas.microsoft.com/office/powerpoint/2010/main" val="26270774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
          </p:nvPr>
        </p:nvPicPr>
        <p:blipFill>
          <a:blip r:embed="rId3"/>
          <a:stretch>
            <a:fillRect/>
          </a:stretch>
        </p:blipFill>
        <p:spPr>
          <a:xfrm>
            <a:off x="3288792" y="3733181"/>
            <a:ext cx="5679252" cy="2792252"/>
          </a:xfrm>
          <a:prstGeom prst="rect">
            <a:avLst/>
          </a:prstGeom>
        </p:spPr>
      </p:pic>
      <p:sp>
        <p:nvSpPr>
          <p:cNvPr id="5" name="TextBox 4"/>
          <p:cNvSpPr txBox="1"/>
          <p:nvPr/>
        </p:nvSpPr>
        <p:spPr>
          <a:xfrm>
            <a:off x="612648" y="3733181"/>
            <a:ext cx="2438400" cy="2031325"/>
          </a:xfrm>
          <a:prstGeom prst="rect">
            <a:avLst/>
          </a:prstGeom>
          <a:noFill/>
        </p:spPr>
        <p:txBody>
          <a:bodyPr wrap="square" rtlCol="0">
            <a:spAutoFit/>
          </a:bodyPr>
          <a:lstStyle/>
          <a:p>
            <a:pPr algn="ctr"/>
            <a:r>
              <a:rPr lang="en-US" i="1" dirty="0" smtClean="0"/>
              <a:t>Chemistry team chose to focus on dimensional analysis after data disaggregation. Notes from administrator-facilitated LIF meeting on 11.04.16</a:t>
            </a:r>
            <a:endParaRPr lang="en-US" i="1" dirty="0"/>
          </a:p>
        </p:txBody>
      </p:sp>
      <p:sp>
        <p:nvSpPr>
          <p:cNvPr id="6" name="Content Placeholder 2"/>
          <p:cNvSpPr txBox="1">
            <a:spLocks/>
          </p:cNvSpPr>
          <p:nvPr/>
        </p:nvSpPr>
        <p:spPr>
          <a:xfrm>
            <a:off x="374904" y="1501621"/>
            <a:ext cx="8305800" cy="2293412"/>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smtClean="0">
                <a:solidFill>
                  <a:schemeClr val="tx2"/>
                </a:solidFill>
                <a:effectLst>
                  <a:outerShdw blurRad="38100" dist="38100" dir="2700000" algn="tl">
                    <a:srgbClr val="000000">
                      <a:alpha val="43137"/>
                    </a:srgbClr>
                  </a:outerShdw>
                </a:effectLst>
              </a:rPr>
              <a:t> Using common assessments</a:t>
            </a:r>
          </a:p>
          <a:p>
            <a:pPr marL="914400" lvl="1" indent="-514350"/>
            <a:r>
              <a:rPr lang="en-US" sz="2000" b="1" dirty="0" smtClean="0"/>
              <a:t>Formative and Summative assessments </a:t>
            </a:r>
            <a:r>
              <a:rPr lang="en-US" sz="2000" dirty="0" smtClean="0"/>
              <a:t>used frequently to gauge student understanding of NGSS standards</a:t>
            </a:r>
          </a:p>
          <a:p>
            <a:pPr marL="1314450" lvl="2" indent="-514350"/>
            <a:r>
              <a:rPr lang="en-US" sz="2000" dirty="0" smtClean="0"/>
              <a:t>Analysis of student work using data team protocols to identify areas of weakness and strategies for re-teaching/remediation/enrichment</a:t>
            </a:r>
          </a:p>
        </p:txBody>
      </p:sp>
    </p:spTree>
    <p:extLst>
      <p:ext uri="{BB962C8B-B14F-4D97-AF65-F5344CB8AC3E}">
        <p14:creationId xmlns:p14="http://schemas.microsoft.com/office/powerpoint/2010/main" val="19970164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sp>
        <p:nvSpPr>
          <p:cNvPr id="4" name="Content Placeholder 4"/>
          <p:cNvSpPr>
            <a:spLocks noGrp="1"/>
          </p:cNvSpPr>
          <p:nvPr>
            <p:ph sz="quarter" idx="1"/>
          </p:nvPr>
        </p:nvSpPr>
        <p:spPr>
          <a:xfrm>
            <a:off x="448056" y="1600200"/>
            <a:ext cx="3931920" cy="4727448"/>
          </a:xfrm>
        </p:spPr>
        <p:txBody>
          <a:bodyPr>
            <a:normAutofit lnSpcReduction="10000"/>
          </a:bodyPr>
          <a:lstStyle/>
          <a:p>
            <a:pPr marL="0" indent="0">
              <a:buNone/>
            </a:pPr>
            <a:r>
              <a:rPr lang="en-US" b="1" dirty="0" smtClean="0">
                <a:solidFill>
                  <a:schemeClr val="tx2"/>
                </a:solidFill>
                <a:effectLst>
                  <a:outerShdw blurRad="38100" dist="38100" dir="2700000" algn="tl">
                    <a:srgbClr val="000000">
                      <a:alpha val="43137"/>
                    </a:srgbClr>
                  </a:outerShdw>
                </a:effectLst>
              </a:rPr>
              <a:t> </a:t>
            </a:r>
            <a:r>
              <a:rPr lang="en-US" sz="2400" b="1" dirty="0" smtClean="0">
                <a:solidFill>
                  <a:schemeClr val="tx2"/>
                </a:solidFill>
                <a:effectLst>
                  <a:outerShdw blurRad="38100" dist="38100" dir="2700000" algn="tl">
                    <a:srgbClr val="000000">
                      <a:alpha val="43137"/>
                    </a:srgbClr>
                  </a:outerShdw>
                </a:effectLst>
              </a:rPr>
              <a:t>Aligning curriculum and teaching practices to NGSS</a:t>
            </a:r>
          </a:p>
          <a:p>
            <a:pPr marL="365760" lvl="1" indent="0">
              <a:buNone/>
            </a:pPr>
            <a:r>
              <a:rPr lang="en-US" sz="2400" dirty="0" smtClean="0"/>
              <a:t>From the aligned curriculum, detailed pacing is mapped out at LIF meetings .</a:t>
            </a:r>
          </a:p>
          <a:p>
            <a:pPr lvl="2"/>
            <a:r>
              <a:rPr lang="en-US" sz="2000" dirty="0" smtClean="0"/>
              <a:t>Teachers review unit plan, ensuring standards are addressed.</a:t>
            </a:r>
          </a:p>
          <a:p>
            <a:pPr lvl="2"/>
            <a:r>
              <a:rPr lang="en-US" sz="2000" dirty="0" smtClean="0"/>
              <a:t>Assessments (formative and summative) are placed into the plan to allow teachers multiple assessments of students’ comprehension of the standards.</a:t>
            </a:r>
          </a:p>
        </p:txBody>
      </p:sp>
      <p:sp>
        <p:nvSpPr>
          <p:cNvPr id="5" name="TextBox 4"/>
          <p:cNvSpPr txBox="1"/>
          <p:nvPr/>
        </p:nvSpPr>
        <p:spPr>
          <a:xfrm>
            <a:off x="4879848" y="1792069"/>
            <a:ext cx="3886200" cy="646331"/>
          </a:xfrm>
          <a:prstGeom prst="rect">
            <a:avLst/>
          </a:prstGeom>
          <a:noFill/>
        </p:spPr>
        <p:txBody>
          <a:bodyPr wrap="square" rtlCol="0">
            <a:spAutoFit/>
          </a:bodyPr>
          <a:lstStyle/>
          <a:p>
            <a:r>
              <a:rPr lang="en-US" dirty="0" smtClean="0"/>
              <a:t>Plan for upcoming chemistry unit. </a:t>
            </a:r>
          </a:p>
          <a:p>
            <a:r>
              <a:rPr lang="en-US" dirty="0" smtClean="0"/>
              <a:t>Notes from LIF on 12.2.16</a:t>
            </a:r>
            <a:endParaRPr lang="en-US" dirty="0"/>
          </a:p>
        </p:txBody>
      </p:sp>
      <p:pic>
        <p:nvPicPr>
          <p:cNvPr id="6" name="Picture 5"/>
          <p:cNvPicPr>
            <a:picLocks noChangeAspect="1"/>
          </p:cNvPicPr>
          <p:nvPr/>
        </p:nvPicPr>
        <p:blipFill>
          <a:blip r:embed="rId3"/>
          <a:stretch>
            <a:fillRect/>
          </a:stretch>
        </p:blipFill>
        <p:spPr>
          <a:xfrm>
            <a:off x="4495800" y="2438400"/>
            <a:ext cx="4610100" cy="4286250"/>
          </a:xfrm>
          <a:prstGeom prst="rect">
            <a:avLst/>
          </a:prstGeom>
        </p:spPr>
      </p:pic>
      <p:grpSp>
        <p:nvGrpSpPr>
          <p:cNvPr id="12" name="Group 11"/>
          <p:cNvGrpSpPr/>
          <p:nvPr/>
        </p:nvGrpSpPr>
        <p:grpSpPr>
          <a:xfrm>
            <a:off x="4197096" y="3154680"/>
            <a:ext cx="466344" cy="2450592"/>
            <a:chOff x="4197096" y="3154680"/>
            <a:chExt cx="466344" cy="2450592"/>
          </a:xfrm>
        </p:grpSpPr>
        <p:cxnSp>
          <p:nvCxnSpPr>
            <p:cNvPr id="8" name="Straight Arrow Connector 7"/>
            <p:cNvCxnSpPr/>
            <p:nvPr/>
          </p:nvCxnSpPr>
          <p:spPr>
            <a:xfrm>
              <a:off x="4197096" y="3154680"/>
              <a:ext cx="466344" cy="182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197096" y="4294632"/>
              <a:ext cx="466344" cy="182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197096" y="5236387"/>
              <a:ext cx="466344" cy="182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97096" y="5586984"/>
              <a:ext cx="466344" cy="182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481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sp>
        <p:nvSpPr>
          <p:cNvPr id="13" name="Title 1"/>
          <p:cNvSpPr>
            <a:spLocks noGrp="1"/>
          </p:cNvSpPr>
          <p:nvPr>
            <p:ph sz="quarter" idx="1"/>
          </p:nvPr>
        </p:nvSpPr>
        <p:spPr/>
        <p:txBody>
          <a:bodyPr>
            <a:normAutofit/>
          </a:bodyPr>
          <a:lstStyle/>
          <a:p>
            <a:pPr marL="0" indent="0">
              <a:buNone/>
            </a:pPr>
            <a:r>
              <a:rPr lang="en-US" b="1" dirty="0" smtClean="0"/>
              <a:t>Using Formative Assessments </a:t>
            </a:r>
          </a:p>
          <a:p>
            <a:pPr marL="0" indent="0">
              <a:buNone/>
            </a:pPr>
            <a:endParaRPr lang="en-US" b="1" dirty="0"/>
          </a:p>
        </p:txBody>
      </p:sp>
      <p:sp>
        <p:nvSpPr>
          <p:cNvPr id="14" name="Content Placeholder 3"/>
          <p:cNvSpPr txBox="1">
            <a:spLocks/>
          </p:cNvSpPr>
          <p:nvPr/>
        </p:nvSpPr>
        <p:spPr>
          <a:xfrm>
            <a:off x="542544" y="2328672"/>
            <a:ext cx="8077200" cy="2285999"/>
          </a:xfrm>
          <a:prstGeom prst="rect">
            <a:avLst/>
          </a:prstGeom>
        </p:spPr>
        <p:txBody>
          <a:bodyPr vert="horz">
            <a:normAutofit fontScale="77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mtClean="0"/>
              <a:t>Using administrator-facilitated LIF meetings to review student data.</a:t>
            </a:r>
          </a:p>
          <a:p>
            <a:r>
              <a:rPr lang="en-US" smtClean="0"/>
              <a:t>Create proficiency scales together to ensure accurate and consistent evaluation of student work</a:t>
            </a:r>
          </a:p>
          <a:p>
            <a:r>
              <a:rPr lang="en-US" smtClean="0"/>
              <a:t>Analyze data together to see common misconceptions and to identify specific struggling students</a:t>
            </a:r>
          </a:p>
          <a:p>
            <a:r>
              <a:rPr lang="en-US" smtClean="0"/>
              <a:t>Develop plans to help bring these students up to standards.</a:t>
            </a:r>
            <a:endParaRPr lang="en-US" dirty="0" smtClean="0"/>
          </a:p>
        </p:txBody>
      </p:sp>
    </p:spTree>
    <p:extLst>
      <p:ext uri="{BB962C8B-B14F-4D97-AF65-F5344CB8AC3E}">
        <p14:creationId xmlns:p14="http://schemas.microsoft.com/office/powerpoint/2010/main" val="2841803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effectLst>
                  <a:outerShdw blurRad="38100" dist="38100" dir="2700000" algn="tl">
                    <a:srgbClr val="000000">
                      <a:alpha val="43137"/>
                    </a:srgbClr>
                  </a:outerShdw>
                </a:effectLst>
              </a:rPr>
              <a:t>Demographic Trends</a:t>
            </a:r>
            <a:endParaRPr lang="en-US"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3" cstate="print"/>
          <a:srcRect/>
          <a:stretch>
            <a:fillRect/>
          </a:stretch>
        </p:blipFill>
        <p:spPr bwMode="auto">
          <a:xfrm>
            <a:off x="1564641" y="1766753"/>
            <a:ext cx="5858828" cy="4994092"/>
          </a:xfrm>
          <a:prstGeom prst="rect">
            <a:avLst/>
          </a:prstGeom>
          <a:solidFill>
            <a:schemeClr val="bg1"/>
          </a:solidFill>
          <a:ln w="9525">
            <a:miter lim="800000"/>
            <a:headEnd/>
            <a:tailEnd/>
          </a:ln>
          <a:effectLst/>
        </p:spPr>
      </p:pic>
      <p:sp>
        <p:nvSpPr>
          <p:cNvPr id="3" name="Oval 2"/>
          <p:cNvSpPr/>
          <p:nvPr/>
        </p:nvSpPr>
        <p:spPr>
          <a:xfrm>
            <a:off x="6116595" y="5066270"/>
            <a:ext cx="568410" cy="2471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797644" y="5066270"/>
            <a:ext cx="568410" cy="2471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797644" y="5280453"/>
            <a:ext cx="568410" cy="2471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116595" y="5280453"/>
            <a:ext cx="568410" cy="2471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125147" y="6075141"/>
            <a:ext cx="568410" cy="2471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16595" y="6291968"/>
            <a:ext cx="568410" cy="2471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96180" y="6279876"/>
            <a:ext cx="568410" cy="2471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04732" y="6083114"/>
            <a:ext cx="568410" cy="2471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4705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Outcomes (Data)</a:t>
            </a:r>
            <a:endParaRPr lang="en-US" dirty="0">
              <a:effectLst>
                <a:outerShdw blurRad="38100" dist="38100" dir="2700000" algn="tl">
                  <a:srgbClr val="000000">
                    <a:alpha val="43137"/>
                  </a:srgbClr>
                </a:outerShdw>
              </a:effectLst>
            </a:endParaRPr>
          </a:p>
        </p:txBody>
      </p:sp>
      <p:sp>
        <p:nvSpPr>
          <p:cNvPr id="5" name="Rectangle 4"/>
          <p:cNvSpPr/>
          <p:nvPr/>
        </p:nvSpPr>
        <p:spPr>
          <a:xfrm>
            <a:off x="118334" y="1680882"/>
            <a:ext cx="5120640" cy="2743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p:cNvGraphicFramePr>
            <a:graphicFrameLocks/>
          </p:cNvGraphicFramePr>
          <p:nvPr>
            <p:extLst>
              <p:ext uri="{D42A27DB-BD31-4B8C-83A1-F6EECF244321}">
                <p14:modId xmlns:p14="http://schemas.microsoft.com/office/powerpoint/2010/main" val="1398197678"/>
              </p:ext>
            </p:extLst>
          </p:nvPr>
        </p:nvGraphicFramePr>
        <p:xfrm>
          <a:off x="215153" y="1680882"/>
          <a:ext cx="5023821"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3785258" y="3942678"/>
            <a:ext cx="5120640" cy="2743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p:cNvGraphicFramePr>
            <a:graphicFrameLocks/>
          </p:cNvGraphicFramePr>
          <p:nvPr>
            <p:extLst>
              <p:ext uri="{D42A27DB-BD31-4B8C-83A1-F6EECF244321}">
                <p14:modId xmlns:p14="http://schemas.microsoft.com/office/powerpoint/2010/main" val="452634160"/>
              </p:ext>
            </p:extLst>
          </p:nvPr>
        </p:nvGraphicFramePr>
        <p:xfrm>
          <a:off x="3905026" y="3942678"/>
          <a:ext cx="4904053"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21702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(Data)</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234972994"/>
              </p:ext>
            </p:extLst>
          </p:nvPr>
        </p:nvGraphicFramePr>
        <p:xfrm>
          <a:off x="1084114" y="1807590"/>
          <a:ext cx="6956949" cy="4150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07031214"/>
              </p:ext>
            </p:extLst>
          </p:nvPr>
        </p:nvGraphicFramePr>
        <p:xfrm>
          <a:off x="6193410" y="1979629"/>
          <a:ext cx="1772238" cy="895153"/>
        </p:xfrm>
        <a:graphic>
          <a:graphicData uri="http://schemas.openxmlformats.org/drawingml/2006/table">
            <a:tbl>
              <a:tblPr>
                <a:tableStyleId>{5C22544A-7EE6-4342-B048-85BDC9FD1C3A}</a:tableStyleId>
              </a:tblPr>
              <a:tblGrid>
                <a:gridCol w="590746">
                  <a:extLst>
                    <a:ext uri="{9D8B030D-6E8A-4147-A177-3AD203B41FA5}">
                      <a16:colId xmlns:a16="http://schemas.microsoft.com/office/drawing/2014/main" val="3578301880"/>
                    </a:ext>
                  </a:extLst>
                </a:gridCol>
                <a:gridCol w="590746">
                  <a:extLst>
                    <a:ext uri="{9D8B030D-6E8A-4147-A177-3AD203B41FA5}">
                      <a16:colId xmlns:a16="http://schemas.microsoft.com/office/drawing/2014/main" val="1083295152"/>
                    </a:ext>
                  </a:extLst>
                </a:gridCol>
                <a:gridCol w="590746">
                  <a:extLst>
                    <a:ext uri="{9D8B030D-6E8A-4147-A177-3AD203B41FA5}">
                      <a16:colId xmlns:a16="http://schemas.microsoft.com/office/drawing/2014/main" val="3089884976"/>
                    </a:ext>
                  </a:extLst>
                </a:gridCol>
              </a:tblGrid>
              <a:tr h="194113">
                <a:tc>
                  <a:txBody>
                    <a:bodyPr/>
                    <a:lstStyle/>
                    <a:p>
                      <a:pPr algn="l" fontAlgn="b"/>
                      <a:endParaRPr lang="en-US" sz="1100" b="0" i="0" u="none" strike="noStrike">
                        <a:solidFill>
                          <a:srgbClr val="000000"/>
                        </a:solidFill>
                        <a:effectLst/>
                        <a:latin typeface="Calibri" panose="020F0502020204030204"/>
                      </a:endParaRPr>
                    </a:p>
                  </a:txBody>
                  <a:tcPr marL="7620" marR="7620" marT="7620" marB="0" anchor="b"/>
                </a:tc>
                <a:tc>
                  <a:txBody>
                    <a:bodyPr/>
                    <a:lstStyle/>
                    <a:p>
                      <a:pPr algn="l" fontAlgn="b"/>
                      <a:r>
                        <a:rPr lang="en-US" sz="1100" u="none" strike="noStrike">
                          <a:effectLst/>
                        </a:rPr>
                        <a:t>Pre-Test</a:t>
                      </a:r>
                      <a:endParaRPr lang="en-US" sz="1100" b="0" i="0" u="none" strike="noStrike">
                        <a:solidFill>
                          <a:srgbClr val="000000"/>
                        </a:solidFill>
                        <a:effectLst/>
                        <a:latin typeface="Calibri" panose="020F0502020204030204"/>
                      </a:endParaRPr>
                    </a:p>
                  </a:txBody>
                  <a:tcPr marL="7620" marR="7620" marT="7620" marB="0" anchor="b"/>
                </a:tc>
                <a:tc>
                  <a:txBody>
                    <a:bodyPr/>
                    <a:lstStyle/>
                    <a:p>
                      <a:pPr algn="l" fontAlgn="b"/>
                      <a:r>
                        <a:rPr lang="en-US" sz="1100" u="none" strike="noStrike">
                          <a:effectLst/>
                        </a:rPr>
                        <a:t>Post-Test</a:t>
                      </a:r>
                      <a:endParaRPr lang="en-US" sz="11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3104776182"/>
                  </a:ext>
                </a:extLst>
              </a:tr>
              <a:tr h="175260">
                <a:tc>
                  <a:txBody>
                    <a:bodyPr/>
                    <a:lstStyle/>
                    <a:p>
                      <a:pPr algn="l" fontAlgn="b"/>
                      <a:r>
                        <a:rPr lang="en-US" sz="1100" u="none" strike="noStrike">
                          <a:effectLst/>
                        </a:rPr>
                        <a:t>1st</a:t>
                      </a:r>
                      <a:endParaRPr lang="en-US" sz="1100" b="0" i="0" u="none" strike="noStrike">
                        <a:solidFill>
                          <a:srgbClr val="000000"/>
                        </a:solidFill>
                        <a:effectLst/>
                        <a:latin typeface="Calibri" panose="020F0502020204030204"/>
                      </a:endParaRPr>
                    </a:p>
                  </a:txBody>
                  <a:tcPr marL="7620" marR="7620" marT="7620" marB="0" anchor="b"/>
                </a:tc>
                <a:tc>
                  <a:txBody>
                    <a:bodyPr/>
                    <a:lstStyle/>
                    <a:p>
                      <a:pPr algn="r" fontAlgn="b"/>
                      <a:r>
                        <a:rPr lang="en-US" sz="1100" u="none" strike="noStrike">
                          <a:effectLst/>
                        </a:rPr>
                        <a:t>54%</a:t>
                      </a:r>
                      <a:endParaRPr lang="en-US" sz="1100" b="0" i="0" u="none" strike="noStrike">
                        <a:solidFill>
                          <a:srgbClr val="000000"/>
                        </a:solidFill>
                        <a:effectLst/>
                        <a:latin typeface="Calibri" panose="020F0502020204030204"/>
                      </a:endParaRPr>
                    </a:p>
                  </a:txBody>
                  <a:tcPr marL="7620" marR="7620" marT="7620" marB="0" anchor="b"/>
                </a:tc>
                <a:tc>
                  <a:txBody>
                    <a:bodyPr/>
                    <a:lstStyle/>
                    <a:p>
                      <a:pPr algn="r" fontAlgn="b"/>
                      <a:r>
                        <a:rPr lang="en-US" sz="1100" u="none" strike="noStrike">
                          <a:effectLst/>
                        </a:rPr>
                        <a:t>83%</a:t>
                      </a:r>
                      <a:endParaRPr lang="en-US" sz="11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610040455"/>
                  </a:ext>
                </a:extLst>
              </a:tr>
              <a:tr h="175260">
                <a:tc>
                  <a:txBody>
                    <a:bodyPr/>
                    <a:lstStyle/>
                    <a:p>
                      <a:pPr algn="l" fontAlgn="b"/>
                      <a:r>
                        <a:rPr lang="en-US" sz="1100" u="none" strike="noStrike">
                          <a:effectLst/>
                        </a:rPr>
                        <a:t>2nd</a:t>
                      </a:r>
                      <a:endParaRPr lang="en-US" sz="1100" b="0" i="0" u="none" strike="noStrike">
                        <a:solidFill>
                          <a:srgbClr val="000000"/>
                        </a:solidFill>
                        <a:effectLst/>
                        <a:latin typeface="Calibri" panose="020F0502020204030204"/>
                      </a:endParaRPr>
                    </a:p>
                  </a:txBody>
                  <a:tcPr marL="7620" marR="7620" marT="7620" marB="0" anchor="b"/>
                </a:tc>
                <a:tc>
                  <a:txBody>
                    <a:bodyPr/>
                    <a:lstStyle/>
                    <a:p>
                      <a:pPr algn="r" fontAlgn="b"/>
                      <a:r>
                        <a:rPr lang="en-US" sz="1100" u="none" strike="noStrike">
                          <a:effectLst/>
                        </a:rPr>
                        <a:t>53%</a:t>
                      </a:r>
                      <a:endParaRPr lang="en-US" sz="1100" b="0" i="0" u="none" strike="noStrike">
                        <a:solidFill>
                          <a:srgbClr val="000000"/>
                        </a:solidFill>
                        <a:effectLst/>
                        <a:latin typeface="Calibri" panose="020F0502020204030204"/>
                      </a:endParaRPr>
                    </a:p>
                  </a:txBody>
                  <a:tcPr marL="7620" marR="7620" marT="7620" marB="0" anchor="b"/>
                </a:tc>
                <a:tc>
                  <a:txBody>
                    <a:bodyPr/>
                    <a:lstStyle/>
                    <a:p>
                      <a:pPr algn="r" fontAlgn="b"/>
                      <a:r>
                        <a:rPr lang="en-US" sz="1100" u="none" strike="noStrike">
                          <a:effectLst/>
                        </a:rPr>
                        <a:t>82%</a:t>
                      </a:r>
                      <a:endParaRPr lang="en-US" sz="11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672651739"/>
                  </a:ext>
                </a:extLst>
              </a:tr>
              <a:tr h="175260">
                <a:tc>
                  <a:txBody>
                    <a:bodyPr/>
                    <a:lstStyle/>
                    <a:p>
                      <a:pPr algn="l" fontAlgn="b"/>
                      <a:r>
                        <a:rPr lang="en-US" sz="1100" u="none" strike="noStrike">
                          <a:effectLst/>
                        </a:rPr>
                        <a:t>3rd</a:t>
                      </a:r>
                      <a:endParaRPr lang="en-US" sz="1100" b="0" i="0" u="none" strike="noStrike">
                        <a:solidFill>
                          <a:srgbClr val="000000"/>
                        </a:solidFill>
                        <a:effectLst/>
                        <a:latin typeface="Calibri" panose="020F0502020204030204"/>
                      </a:endParaRPr>
                    </a:p>
                  </a:txBody>
                  <a:tcPr marL="7620" marR="7620" marT="7620" marB="0" anchor="b"/>
                </a:tc>
                <a:tc>
                  <a:txBody>
                    <a:bodyPr/>
                    <a:lstStyle/>
                    <a:p>
                      <a:pPr algn="r" fontAlgn="b"/>
                      <a:r>
                        <a:rPr lang="en-US" sz="1100" u="none" strike="noStrike">
                          <a:effectLst/>
                        </a:rPr>
                        <a:t>54%</a:t>
                      </a:r>
                      <a:endParaRPr lang="en-US" sz="1100" b="0" i="0" u="none" strike="noStrike">
                        <a:solidFill>
                          <a:srgbClr val="000000"/>
                        </a:solidFill>
                        <a:effectLst/>
                        <a:latin typeface="Calibri" panose="020F0502020204030204"/>
                      </a:endParaRPr>
                    </a:p>
                  </a:txBody>
                  <a:tcPr marL="7620" marR="7620" marT="7620" marB="0" anchor="b"/>
                </a:tc>
                <a:tc>
                  <a:txBody>
                    <a:bodyPr/>
                    <a:lstStyle/>
                    <a:p>
                      <a:pPr algn="r" fontAlgn="b"/>
                      <a:r>
                        <a:rPr lang="en-US" sz="1100" u="none" strike="noStrike">
                          <a:effectLst/>
                        </a:rPr>
                        <a:t>81%</a:t>
                      </a:r>
                      <a:endParaRPr lang="en-US" sz="1100" b="0" i="0" u="none" strike="noStrike">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4212283226"/>
                  </a:ext>
                </a:extLst>
              </a:tr>
              <a:tr h="175260">
                <a:tc>
                  <a:txBody>
                    <a:bodyPr/>
                    <a:lstStyle/>
                    <a:p>
                      <a:pPr algn="l" fontAlgn="b"/>
                      <a:r>
                        <a:rPr lang="en-US" sz="1100" u="none" strike="noStrike">
                          <a:effectLst/>
                        </a:rPr>
                        <a:t>4th</a:t>
                      </a:r>
                      <a:endParaRPr lang="en-US" sz="1100" b="0" i="0" u="none" strike="noStrike">
                        <a:solidFill>
                          <a:srgbClr val="000000"/>
                        </a:solidFill>
                        <a:effectLst/>
                        <a:latin typeface="Calibri" panose="020F0502020204030204"/>
                      </a:endParaRPr>
                    </a:p>
                  </a:txBody>
                  <a:tcPr marL="7620" marR="7620" marT="7620" marB="0" anchor="b"/>
                </a:tc>
                <a:tc>
                  <a:txBody>
                    <a:bodyPr/>
                    <a:lstStyle/>
                    <a:p>
                      <a:pPr algn="r" fontAlgn="b"/>
                      <a:r>
                        <a:rPr lang="en-US" sz="1100" u="none" strike="noStrike">
                          <a:effectLst/>
                        </a:rPr>
                        <a:t>48%</a:t>
                      </a:r>
                      <a:endParaRPr lang="en-US" sz="1100" b="0" i="0" u="none" strike="noStrike">
                        <a:solidFill>
                          <a:srgbClr val="000000"/>
                        </a:solidFill>
                        <a:effectLst/>
                        <a:latin typeface="Calibri" panose="020F0502020204030204"/>
                      </a:endParaRPr>
                    </a:p>
                  </a:txBody>
                  <a:tcPr marL="7620" marR="7620" marT="7620" marB="0" anchor="b"/>
                </a:tc>
                <a:tc>
                  <a:txBody>
                    <a:bodyPr/>
                    <a:lstStyle/>
                    <a:p>
                      <a:pPr algn="r" fontAlgn="b"/>
                      <a:r>
                        <a:rPr lang="en-US" sz="1100" u="none" strike="noStrike" dirty="0">
                          <a:effectLst/>
                        </a:rPr>
                        <a:t>83%</a:t>
                      </a:r>
                      <a:endParaRPr lang="en-US" sz="1100" b="0" i="0" u="none" strike="noStrike" dirty="0">
                        <a:solidFill>
                          <a:srgbClr val="000000"/>
                        </a:solidFill>
                        <a:effectLst/>
                        <a:latin typeface="Calibri" panose="020F0502020204030204"/>
                      </a:endParaRPr>
                    </a:p>
                  </a:txBody>
                  <a:tcPr marL="7620" marR="7620" marT="7620" marB="0" anchor="b"/>
                </a:tc>
                <a:extLst>
                  <a:ext uri="{0D108BD9-81ED-4DB2-BD59-A6C34878D82A}">
                    <a16:rowId xmlns:a16="http://schemas.microsoft.com/office/drawing/2014/main" val="2734566158"/>
                  </a:ext>
                </a:extLst>
              </a:tr>
            </a:tbl>
          </a:graphicData>
        </a:graphic>
      </p:graphicFrame>
    </p:spTree>
    <p:extLst>
      <p:ext uri="{BB962C8B-B14F-4D97-AF65-F5344CB8AC3E}">
        <p14:creationId xmlns:p14="http://schemas.microsoft.com/office/powerpoint/2010/main" val="14974562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334" y="1680882"/>
            <a:ext cx="5120640" cy="2743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Outcomes (Data)</a:t>
            </a:r>
            <a:endParaRPr lang="en-US" dirty="0">
              <a:effectLst>
                <a:outerShdw blurRad="38100" dist="38100" dir="2700000" algn="tl">
                  <a:srgbClr val="000000">
                    <a:alpha val="43137"/>
                  </a:srgbClr>
                </a:outerShdw>
              </a:effectLst>
            </a:endParaRPr>
          </a:p>
        </p:txBody>
      </p:sp>
      <p:graphicFrame>
        <p:nvGraphicFramePr>
          <p:cNvPr id="5" name="Chart 4"/>
          <p:cNvGraphicFramePr>
            <a:graphicFrameLocks/>
          </p:cNvGraphicFramePr>
          <p:nvPr>
            <p:extLst>
              <p:ext uri="{D42A27DB-BD31-4B8C-83A1-F6EECF244321}">
                <p14:modId xmlns:p14="http://schemas.microsoft.com/office/powerpoint/2010/main" val="255729348"/>
              </p:ext>
            </p:extLst>
          </p:nvPr>
        </p:nvGraphicFramePr>
        <p:xfrm>
          <a:off x="354465" y="1680882"/>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3853030" y="3801933"/>
            <a:ext cx="5120640" cy="2743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p:cNvGraphicFramePr>
            <a:graphicFrameLocks/>
          </p:cNvGraphicFramePr>
          <p:nvPr>
            <p:extLst>
              <p:ext uri="{D42A27DB-BD31-4B8C-83A1-F6EECF244321}">
                <p14:modId xmlns:p14="http://schemas.microsoft.com/office/powerpoint/2010/main" val="2163197203"/>
              </p:ext>
            </p:extLst>
          </p:nvPr>
        </p:nvGraphicFramePr>
        <p:xfrm>
          <a:off x="4007224" y="3801933"/>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259758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530" y="1"/>
            <a:ext cx="8172772" cy="1249679"/>
          </a:xfrm>
        </p:spPr>
        <p:txBody>
          <a:bodyPr>
            <a:noAutofit/>
          </a:bodyPr>
          <a:lstStyle/>
          <a:p>
            <a:r>
              <a:rPr lang="en-US" sz="4000" dirty="0" smtClean="0">
                <a:effectLst>
                  <a:outerShdw blurRad="38100" dist="38100" dir="2700000" algn="tl">
                    <a:srgbClr val="000000">
                      <a:alpha val="43137"/>
                    </a:srgbClr>
                  </a:outerShdw>
                </a:effectLst>
              </a:rPr>
              <a:t>Multi-Tiered System of Supports</a:t>
            </a:r>
            <a:endParaRPr lang="en-US" sz="20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effectLst>
                  <a:outerShdw blurRad="38100" dist="38100" dir="2700000" algn="tl">
                    <a:srgbClr val="000000">
                      <a:alpha val="43137"/>
                    </a:srgbClr>
                  </a:outerShdw>
                </a:effectLst>
              </a:rPr>
              <a:t>Cascade High School</a:t>
            </a:r>
          </a:p>
        </p:txBody>
      </p:sp>
      <p:pic>
        <p:nvPicPr>
          <p:cNvPr id="4" name="Picture 3"/>
          <p:cNvPicPr>
            <a:picLocks noChangeAspect="1"/>
          </p:cNvPicPr>
          <p:nvPr/>
        </p:nvPicPr>
        <p:blipFill>
          <a:blip r:embed="rId3"/>
          <a:stretch>
            <a:fillRect/>
          </a:stretch>
        </p:blipFill>
        <p:spPr>
          <a:xfrm>
            <a:off x="2550251" y="2258008"/>
            <a:ext cx="5933501" cy="33337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724693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Multi-tiered System of Supports</a:t>
            </a:r>
            <a:endParaRPr lang="en-US" dirty="0">
              <a:effectLst>
                <a:outerShdw blurRad="38100" dist="38100" dir="2700000" algn="tl">
                  <a:srgbClr val="000000">
                    <a:alpha val="43137"/>
                  </a:srgbClr>
                </a:outerShdw>
              </a:effectLst>
            </a:endParaRPr>
          </a:p>
        </p:txBody>
      </p:sp>
      <p:pic>
        <p:nvPicPr>
          <p:cNvPr id="6" name="Content Placeholder 5"/>
          <p:cNvPicPr>
            <a:picLocks noGrp="1" noChangeAspect="1"/>
          </p:cNvPicPr>
          <p:nvPr>
            <p:ph sz="quarter" idx="1"/>
          </p:nvPr>
        </p:nvPicPr>
        <p:blipFill>
          <a:blip r:embed="rId3"/>
          <a:stretch>
            <a:fillRect/>
          </a:stretch>
        </p:blipFill>
        <p:spPr>
          <a:xfrm>
            <a:off x="2588274" y="1624582"/>
            <a:ext cx="4291089" cy="5162717"/>
          </a:xfrm>
          <a:prstGeom prst="rect">
            <a:avLst/>
          </a:prstGeom>
        </p:spPr>
      </p:pic>
    </p:spTree>
    <p:extLst>
      <p:ext uri="{BB962C8B-B14F-4D97-AF65-F5344CB8AC3E}">
        <p14:creationId xmlns:p14="http://schemas.microsoft.com/office/powerpoint/2010/main" val="24533539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530" y="1"/>
            <a:ext cx="8172772" cy="1290320"/>
          </a:xfrm>
        </p:spPr>
        <p:txBody>
          <a:bodyPr>
            <a:noAutofit/>
          </a:bodyPr>
          <a:lstStyle/>
          <a:p>
            <a:r>
              <a:rPr lang="en-US" sz="4000" dirty="0" smtClean="0">
                <a:effectLst>
                  <a:outerShdw blurRad="38100" dist="38100" dir="2700000" algn="tl">
                    <a:srgbClr val="000000">
                      <a:alpha val="43137"/>
                    </a:srgbClr>
                  </a:outerShdw>
                </a:effectLst>
              </a:rPr>
              <a:t>On-time Graduation</a:t>
            </a:r>
            <a:br>
              <a:rPr lang="en-US" sz="4000" dirty="0" smtClean="0">
                <a:effectLst>
                  <a:outerShdw blurRad="38100" dist="38100" dir="2700000" algn="tl">
                    <a:srgbClr val="000000">
                      <a:alpha val="43137"/>
                    </a:srgbClr>
                  </a:outerShdw>
                </a:effectLst>
              </a:rPr>
            </a:br>
            <a:endParaRPr lang="en-US" sz="20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effectLst>
                  <a:outerShdw blurRad="38100" dist="38100" dir="2700000" algn="tl">
                    <a:srgbClr val="000000">
                      <a:alpha val="43137"/>
                    </a:srgbClr>
                  </a:outerShdw>
                </a:effectLst>
              </a:rPr>
              <a:t>Cascade High School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916" y="2433234"/>
            <a:ext cx="3378999" cy="31151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51690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effectLst>
                  <a:outerShdw blurRad="38100" dist="38100" dir="2700000" algn="tl">
                    <a:srgbClr val="000000">
                      <a:alpha val="43137"/>
                    </a:srgbClr>
                  </a:outerShdw>
                </a:effectLst>
              </a:rPr>
              <a:t>Graduation Rate</a:t>
            </a:r>
            <a:endParaRPr lang="en-US" dirty="0">
              <a:effectLst>
                <a:outerShdw blurRad="38100" dist="38100" dir="2700000" algn="tl">
                  <a:srgbClr val="000000">
                    <a:alpha val="43137"/>
                  </a:srgbClr>
                </a:outerShdw>
              </a:effectLst>
            </a:endParaRPr>
          </a:p>
        </p:txBody>
      </p:sp>
      <p:pic>
        <p:nvPicPr>
          <p:cNvPr id="4" name="Picture 3"/>
          <p:cNvPicPr>
            <a:picLocks/>
          </p:cNvPicPr>
          <p:nvPr/>
        </p:nvPicPr>
        <p:blipFill>
          <a:blip r:embed="rId3"/>
          <a:stretch>
            <a:fillRect/>
          </a:stretch>
        </p:blipFill>
        <p:spPr>
          <a:xfrm>
            <a:off x="1204992" y="1859951"/>
            <a:ext cx="7109849" cy="4680333"/>
          </a:xfrm>
          <a:prstGeom prst="rect">
            <a:avLst/>
          </a:prstGeom>
          <a:solidFill>
            <a:schemeClr val="bg1"/>
          </a:solidFill>
        </p:spPr>
      </p:pic>
    </p:spTree>
    <p:extLst>
      <p:ext uri="{BB962C8B-B14F-4D97-AF65-F5344CB8AC3E}">
        <p14:creationId xmlns:p14="http://schemas.microsoft.com/office/powerpoint/2010/main" val="11928357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effectLst>
                  <a:outerShdw blurRad="38100" dist="38100" dir="2700000" algn="tl">
                    <a:srgbClr val="000000">
                      <a:alpha val="43137"/>
                    </a:srgbClr>
                  </a:outerShdw>
                </a:effectLst>
              </a:rPr>
              <a:t>Poverty vs. 2016 Grad Rate</a:t>
            </a:r>
            <a:endParaRPr lang="en-US" dirty="0">
              <a:effectLst>
                <a:outerShdw blurRad="38100" dist="38100" dir="2700000" algn="tl">
                  <a:srgbClr val="000000">
                    <a:alpha val="43137"/>
                  </a:srgbClr>
                </a:outerShdw>
              </a:effectLst>
            </a:endParaRPr>
          </a:p>
        </p:txBody>
      </p:sp>
      <p:pic>
        <p:nvPicPr>
          <p:cNvPr id="5" name="Picture 4" descr="Cascade.png"/>
          <p:cNvPicPr>
            <a:picLocks noChangeAspect="1"/>
          </p:cNvPicPr>
          <p:nvPr/>
        </p:nvPicPr>
        <p:blipFill>
          <a:blip r:embed="rId3" cstate="print"/>
          <a:stretch>
            <a:fillRect/>
          </a:stretch>
        </p:blipFill>
        <p:spPr>
          <a:xfrm>
            <a:off x="1170122" y="1692254"/>
            <a:ext cx="6854471" cy="4991250"/>
          </a:xfrm>
          <a:prstGeom prst="rect">
            <a:avLst/>
          </a:prstGeom>
        </p:spPr>
      </p:pic>
      <p:grpSp>
        <p:nvGrpSpPr>
          <p:cNvPr id="12" name="Group 11"/>
          <p:cNvGrpSpPr/>
          <p:nvPr/>
        </p:nvGrpSpPr>
        <p:grpSpPr>
          <a:xfrm>
            <a:off x="4987071" y="1935893"/>
            <a:ext cx="2707539" cy="2138410"/>
            <a:chOff x="4987071" y="1935893"/>
            <a:chExt cx="2707539" cy="2138410"/>
          </a:xfrm>
        </p:grpSpPr>
        <p:grpSp>
          <p:nvGrpSpPr>
            <p:cNvPr id="9" name="Group 8"/>
            <p:cNvGrpSpPr/>
            <p:nvPr/>
          </p:nvGrpSpPr>
          <p:grpSpPr>
            <a:xfrm>
              <a:off x="4987071" y="1935893"/>
              <a:ext cx="2707539" cy="374820"/>
              <a:chOff x="4987071" y="1935893"/>
              <a:chExt cx="2707539" cy="374820"/>
            </a:xfrm>
          </p:grpSpPr>
          <p:cxnSp>
            <p:nvCxnSpPr>
              <p:cNvPr id="4" name="Straight Arrow Connector 3"/>
              <p:cNvCxnSpPr/>
              <p:nvPr/>
            </p:nvCxnSpPr>
            <p:spPr>
              <a:xfrm flipH="1">
                <a:off x="6452755" y="1935893"/>
                <a:ext cx="827903" cy="2718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5609498" y="2038865"/>
                <a:ext cx="827903" cy="2718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6866707" y="2038865"/>
                <a:ext cx="827903" cy="2718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987071" y="1935893"/>
                <a:ext cx="827903" cy="2718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6509209" y="3118298"/>
              <a:ext cx="1146650" cy="923330"/>
            </a:xfrm>
            <a:prstGeom prst="rect">
              <a:avLst/>
            </a:prstGeom>
            <a:noFill/>
          </p:spPr>
          <p:txBody>
            <a:bodyPr wrap="square" rtlCol="0">
              <a:spAutoFit/>
            </a:bodyPr>
            <a:lstStyle/>
            <a:p>
              <a:pPr algn="ctr"/>
              <a:r>
                <a:rPr lang="en-US" dirty="0" smtClean="0"/>
                <a:t>Who are these schools?</a:t>
              </a:r>
              <a:endParaRPr lang="en-US" dirty="0"/>
            </a:p>
          </p:txBody>
        </p:sp>
        <p:sp>
          <p:nvSpPr>
            <p:cNvPr id="11" name="Oval 10"/>
            <p:cNvSpPr/>
            <p:nvPr/>
          </p:nvSpPr>
          <p:spPr>
            <a:xfrm>
              <a:off x="6437401" y="3064476"/>
              <a:ext cx="1257209" cy="10098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5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Data</a:t>
            </a:r>
            <a:endParaRPr lang="en-US" dirty="0">
              <a:effectLst>
                <a:outerShdw blurRad="38100" dist="38100" dir="2700000" algn="tl">
                  <a:srgbClr val="000000">
                    <a:alpha val="43137"/>
                  </a:srgbClr>
                </a:outerShdw>
              </a:effectLst>
            </a:endParaRPr>
          </a:p>
        </p:txBody>
      </p:sp>
      <p:pic>
        <p:nvPicPr>
          <p:cNvPr id="4" name="Picture 3"/>
          <p:cNvPicPr>
            <a:picLocks/>
          </p:cNvPicPr>
          <p:nvPr/>
        </p:nvPicPr>
        <p:blipFill>
          <a:blip r:embed="rId3"/>
          <a:stretch>
            <a:fillRect/>
          </a:stretch>
        </p:blipFill>
        <p:spPr>
          <a:xfrm>
            <a:off x="1123696" y="1783080"/>
            <a:ext cx="6943344" cy="4445000"/>
          </a:xfrm>
          <a:prstGeom prst="rect">
            <a:avLst/>
          </a:prstGeom>
          <a:solidFill>
            <a:schemeClr val="bg1"/>
          </a:solidFill>
        </p:spPr>
      </p:pic>
    </p:spTree>
    <p:extLst>
      <p:ext uri="{BB962C8B-B14F-4D97-AF65-F5344CB8AC3E}">
        <p14:creationId xmlns:p14="http://schemas.microsoft.com/office/powerpoint/2010/main" val="26030677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Data</a:t>
            </a:r>
            <a:endParaRPr lang="en-US" dirty="0">
              <a:effectLst>
                <a:outerShdw blurRad="38100" dist="38100" dir="2700000" algn="tl">
                  <a:srgbClr val="000000">
                    <a:alpha val="43137"/>
                  </a:srgbClr>
                </a:outerShdw>
              </a:effectLst>
            </a:endParaRPr>
          </a:p>
        </p:txBody>
      </p:sp>
      <p:pic>
        <p:nvPicPr>
          <p:cNvPr id="8194" name="Picture 2"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27" y="1721057"/>
            <a:ext cx="8893303" cy="339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570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effectLst>
                  <a:outerShdw blurRad="38100" dist="38100" dir="2700000" algn="tl">
                    <a:srgbClr val="000000">
                      <a:alpha val="43137"/>
                    </a:srgbClr>
                  </a:outerShdw>
                </a:effectLst>
              </a:rPr>
              <a:t>Graduation Rate</a:t>
            </a:r>
            <a:endParaRPr lang="en-US" dirty="0">
              <a:effectLst>
                <a:outerShdw blurRad="38100" dist="38100" dir="2700000" algn="tl">
                  <a:srgbClr val="000000">
                    <a:alpha val="43137"/>
                  </a:srgbClr>
                </a:outerShdw>
              </a:effectLst>
            </a:endParaRPr>
          </a:p>
        </p:txBody>
      </p:sp>
      <p:pic>
        <p:nvPicPr>
          <p:cNvPr id="3" name="Picture 2"/>
          <p:cNvPicPr>
            <a:picLocks/>
          </p:cNvPicPr>
          <p:nvPr/>
        </p:nvPicPr>
        <p:blipFill>
          <a:blip r:embed="rId3"/>
          <a:stretch>
            <a:fillRect/>
          </a:stretch>
        </p:blipFill>
        <p:spPr>
          <a:xfrm>
            <a:off x="1123628" y="1828800"/>
            <a:ext cx="6811504" cy="4649491"/>
          </a:xfrm>
          <a:prstGeom prst="rect">
            <a:avLst/>
          </a:prstGeom>
          <a:solidFill>
            <a:schemeClr val="bg1"/>
          </a:solidFill>
        </p:spPr>
      </p:pic>
    </p:spTree>
    <p:extLst>
      <p:ext uri="{BB962C8B-B14F-4D97-AF65-F5344CB8AC3E}">
        <p14:creationId xmlns:p14="http://schemas.microsoft.com/office/powerpoint/2010/main" val="7887016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effectLst>
                  <a:outerShdw blurRad="38100" dist="38100" dir="2700000" algn="tl">
                    <a:srgbClr val="000000">
                      <a:alpha val="43137"/>
                    </a:srgbClr>
                  </a:outerShdw>
                </a:effectLst>
              </a:rPr>
              <a:t>On-Time Graduation </a:t>
            </a:r>
            <a:r>
              <a:rPr lang="en-US" sz="3200" dirty="0">
                <a:effectLst>
                  <a:outerShdw blurRad="38100" dist="38100" dir="2700000" algn="tl">
                    <a:srgbClr val="000000">
                      <a:alpha val="43137"/>
                    </a:srgbClr>
                  </a:outerShdw>
                </a:effectLst>
              </a:rPr>
              <a:t>School Improvement Action Items</a:t>
            </a:r>
          </a:p>
        </p:txBody>
      </p:sp>
      <p:pic>
        <p:nvPicPr>
          <p:cNvPr id="4" name="Content Placeholder 3"/>
          <p:cNvPicPr>
            <a:picLocks noGrp="1" noChangeAspect="1"/>
          </p:cNvPicPr>
          <p:nvPr>
            <p:ph sz="quarter" idx="1"/>
          </p:nvPr>
        </p:nvPicPr>
        <p:blipFill>
          <a:blip r:embed="rId3"/>
          <a:stretch>
            <a:fillRect/>
          </a:stretch>
        </p:blipFill>
        <p:spPr>
          <a:xfrm>
            <a:off x="885135" y="1607343"/>
            <a:ext cx="7607513" cy="4497221"/>
          </a:xfrm>
          <a:prstGeom prst="rect">
            <a:avLst/>
          </a:prstGeom>
        </p:spPr>
      </p:pic>
      <p:pic>
        <p:nvPicPr>
          <p:cNvPr id="3" name="Picture 2"/>
          <p:cNvPicPr>
            <a:picLocks noChangeAspect="1"/>
          </p:cNvPicPr>
          <p:nvPr/>
        </p:nvPicPr>
        <p:blipFill>
          <a:blip r:embed="rId4"/>
          <a:stretch>
            <a:fillRect/>
          </a:stretch>
        </p:blipFill>
        <p:spPr>
          <a:xfrm>
            <a:off x="0" y="4101901"/>
            <a:ext cx="9144000" cy="832545"/>
          </a:xfrm>
          <a:prstGeom prst="rect">
            <a:avLst/>
          </a:prstGeom>
        </p:spPr>
      </p:pic>
    </p:spTree>
    <p:extLst>
      <p:ext uri="{BB962C8B-B14F-4D97-AF65-F5344CB8AC3E}">
        <p14:creationId xmlns:p14="http://schemas.microsoft.com/office/powerpoint/2010/main" val="415494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  MTSS</a:t>
            </a:r>
            <a:endParaRPr lang="en-US"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1452020" y="1778207"/>
            <a:ext cx="7187959" cy="368023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792144" y="1629225"/>
            <a:ext cx="5410025" cy="4868353"/>
          </a:xfrm>
          <a:prstGeom prst="rect">
            <a:avLst/>
          </a:prstGeom>
          <a:ln>
            <a:noFill/>
          </a:ln>
          <a:effectLst>
            <a:outerShdw blurRad="292100" dist="139700" dir="2700000" algn="tl" rotWithShape="0">
              <a:srgbClr val="333333">
                <a:alpha val="65000"/>
              </a:srgbClr>
            </a:outerShdw>
          </a:effectLst>
        </p:spPr>
      </p:pic>
      <p:pic>
        <p:nvPicPr>
          <p:cNvPr id="10" name="Content Placeholder 9"/>
          <p:cNvPicPr>
            <a:picLocks noGrp="1" noChangeAspect="1"/>
          </p:cNvPicPr>
          <p:nvPr>
            <p:ph sz="quarter" idx="1"/>
          </p:nvPr>
        </p:nvPicPr>
        <p:blipFill>
          <a:blip r:embed="rId5"/>
          <a:stretch>
            <a:fillRect/>
          </a:stretch>
        </p:blipFill>
        <p:spPr>
          <a:xfrm>
            <a:off x="2541678" y="3001136"/>
            <a:ext cx="6312205" cy="349644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1238116" y="1854723"/>
            <a:ext cx="5159604" cy="386970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7"/>
          <a:stretch>
            <a:fillRect/>
          </a:stretch>
        </p:blipFill>
        <p:spPr>
          <a:xfrm>
            <a:off x="1791093" y="1463718"/>
            <a:ext cx="4298739" cy="5199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516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Outcomes</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
          </p:nvPr>
        </p:nvPicPr>
        <p:blipFill>
          <a:blip r:embed="rId3"/>
          <a:stretch>
            <a:fillRect/>
          </a:stretch>
        </p:blipFill>
        <p:spPr>
          <a:xfrm>
            <a:off x="359079" y="1854723"/>
            <a:ext cx="6720137" cy="391448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3450210" y="1654993"/>
            <a:ext cx="5455419" cy="507937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999241" y="2155321"/>
            <a:ext cx="7085772" cy="4380375"/>
          </a:xfrm>
          <a:prstGeom prst="rect">
            <a:avLst/>
          </a:prstGeom>
          <a:ln>
            <a:noFill/>
          </a:ln>
          <a:effectLst>
            <a:outerShdw blurRad="292100" dist="139700" dir="2700000" algn="tl" rotWithShape="0">
              <a:srgbClr val="333333">
                <a:alpha val="65000"/>
              </a:srgbClr>
            </a:outerShdw>
          </a:effectLst>
        </p:spPr>
      </p:pic>
      <p:graphicFrame>
        <p:nvGraphicFramePr>
          <p:cNvPr id="7" name="Chart 6"/>
          <p:cNvGraphicFramePr>
            <a:graphicFrameLocks/>
          </p:cNvGraphicFramePr>
          <p:nvPr>
            <p:extLst>
              <p:ext uri="{D42A27DB-BD31-4B8C-83A1-F6EECF244321}">
                <p14:modId xmlns:p14="http://schemas.microsoft.com/office/powerpoint/2010/main" val="1513049954"/>
              </p:ext>
            </p:extLst>
          </p:nvPr>
        </p:nvGraphicFramePr>
        <p:xfrm>
          <a:off x="705736" y="1654993"/>
          <a:ext cx="7013642" cy="452252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657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8370" y="0"/>
            <a:ext cx="8172772" cy="1216615"/>
          </a:xfrm>
        </p:spPr>
        <p:txBody>
          <a:bodyPr>
            <a:normAutofit/>
          </a:bodyPr>
          <a:lstStyle/>
          <a:p>
            <a:r>
              <a:rPr lang="en-US" sz="5400" dirty="0" smtClean="0">
                <a:effectLst>
                  <a:outerShdw blurRad="38100" dist="38100" dir="2700000" algn="tl">
                    <a:srgbClr val="000000">
                      <a:alpha val="43137"/>
                    </a:srgbClr>
                  </a:outerShdw>
                </a:effectLst>
              </a:rPr>
              <a:t>Attendance</a:t>
            </a:r>
            <a:endParaRPr lang="en-US" sz="36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effectLst>
                  <a:outerShdw blurRad="38100" dist="38100" dir="2700000" algn="tl">
                    <a:srgbClr val="000000">
                      <a:alpha val="43137"/>
                    </a:srgbClr>
                  </a:outerShdw>
                </a:effectLst>
              </a:rPr>
              <a:t>Cascade High School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725" y="2302797"/>
            <a:ext cx="5656711" cy="3090614"/>
          </a:xfrm>
          <a:prstGeom prst="rect">
            <a:avLst/>
          </a:prstGeom>
          <a:solidFill>
            <a:schemeClr val="tx1"/>
          </a:solidFill>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07946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Data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5" name="Picture 4"/>
          <p:cNvPicPr>
            <a:picLocks/>
          </p:cNvPicPr>
          <p:nvPr/>
        </p:nvPicPr>
        <p:blipFill>
          <a:blip r:embed="rId3"/>
          <a:stretch>
            <a:fillRect/>
          </a:stretch>
        </p:blipFill>
        <p:spPr>
          <a:xfrm>
            <a:off x="57404" y="1600200"/>
            <a:ext cx="4169156" cy="2352040"/>
          </a:xfrm>
          <a:prstGeom prst="rect">
            <a:avLst/>
          </a:prstGeom>
          <a:solidFill>
            <a:schemeClr val="bg1"/>
          </a:solidFill>
        </p:spPr>
      </p:pic>
      <p:pic>
        <p:nvPicPr>
          <p:cNvPr id="7" name="Picture 6"/>
          <p:cNvPicPr>
            <a:picLocks/>
          </p:cNvPicPr>
          <p:nvPr/>
        </p:nvPicPr>
        <p:blipFill>
          <a:blip r:embed="rId4"/>
          <a:stretch>
            <a:fillRect/>
          </a:stretch>
        </p:blipFill>
        <p:spPr>
          <a:xfrm>
            <a:off x="57404" y="4023360"/>
            <a:ext cx="4169156" cy="2225040"/>
          </a:xfrm>
          <a:prstGeom prst="rect">
            <a:avLst/>
          </a:prstGeom>
          <a:solidFill>
            <a:schemeClr val="bg1"/>
          </a:solidFill>
        </p:spPr>
      </p:pic>
      <p:pic>
        <p:nvPicPr>
          <p:cNvPr id="8" name="Picture 7"/>
          <p:cNvPicPr>
            <a:picLocks/>
          </p:cNvPicPr>
          <p:nvPr/>
        </p:nvPicPr>
        <p:blipFill>
          <a:blip r:embed="rId5"/>
          <a:stretch>
            <a:fillRect/>
          </a:stretch>
        </p:blipFill>
        <p:spPr>
          <a:xfrm>
            <a:off x="4446524" y="1600200"/>
            <a:ext cx="4423156" cy="2352040"/>
          </a:xfrm>
          <a:prstGeom prst="rect">
            <a:avLst/>
          </a:prstGeom>
          <a:solidFill>
            <a:schemeClr val="bg1"/>
          </a:solidFill>
        </p:spPr>
      </p:pic>
      <p:pic>
        <p:nvPicPr>
          <p:cNvPr id="9" name="Picture 8"/>
          <p:cNvPicPr>
            <a:picLocks/>
          </p:cNvPicPr>
          <p:nvPr/>
        </p:nvPicPr>
        <p:blipFill>
          <a:blip r:embed="rId6"/>
          <a:stretch>
            <a:fillRect/>
          </a:stretch>
        </p:blipFill>
        <p:spPr>
          <a:xfrm>
            <a:off x="4446524" y="4027424"/>
            <a:ext cx="4423156" cy="2220976"/>
          </a:xfrm>
          <a:prstGeom prst="rect">
            <a:avLst/>
          </a:prstGeom>
          <a:solidFill>
            <a:schemeClr val="bg1"/>
          </a:solidFill>
        </p:spPr>
      </p:pic>
      <p:pic>
        <p:nvPicPr>
          <p:cNvPr id="10" name="Picture 9"/>
          <p:cNvPicPr>
            <a:picLocks/>
          </p:cNvPicPr>
          <p:nvPr/>
        </p:nvPicPr>
        <p:blipFill>
          <a:blip r:embed="rId6"/>
          <a:stretch>
            <a:fillRect/>
          </a:stretch>
        </p:blipFill>
        <p:spPr>
          <a:xfrm>
            <a:off x="612648" y="2003552"/>
            <a:ext cx="7761768" cy="3897376"/>
          </a:xfrm>
          <a:prstGeom prst="rect">
            <a:avLst/>
          </a:prstGeom>
          <a:solidFill>
            <a:schemeClr val="bg1"/>
          </a:solidFill>
        </p:spPr>
      </p:pic>
    </p:spTree>
    <p:extLst>
      <p:ext uri="{BB962C8B-B14F-4D97-AF65-F5344CB8AC3E}">
        <p14:creationId xmlns:p14="http://schemas.microsoft.com/office/powerpoint/2010/main" val="8583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effectLst>
                  <a:outerShdw blurRad="38100" dist="38100" dir="2700000" algn="tl">
                    <a:srgbClr val="000000">
                      <a:alpha val="43137"/>
                    </a:srgbClr>
                  </a:outerShdw>
                </a:effectLst>
              </a:rPr>
              <a:t>Attendance School Improvement Action Items</a:t>
            </a:r>
            <a:endParaRPr lang="en-US" sz="3200"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rotWithShape="1">
          <a:blip r:embed="rId3"/>
          <a:srcRect l="3409" t="18031" r="25599" b="39239"/>
          <a:stretch/>
        </p:blipFill>
        <p:spPr>
          <a:xfrm>
            <a:off x="-71120" y="1882982"/>
            <a:ext cx="9877387" cy="4040297"/>
          </a:xfrm>
          <a:prstGeom prst="rect">
            <a:avLst/>
          </a:prstGeom>
        </p:spPr>
      </p:pic>
      <p:pic>
        <p:nvPicPr>
          <p:cNvPr id="5" name="Picture 4"/>
          <p:cNvPicPr>
            <a:picLocks noChangeAspect="1"/>
          </p:cNvPicPr>
          <p:nvPr/>
        </p:nvPicPr>
        <p:blipFill rotWithShape="1">
          <a:blip r:embed="rId3"/>
          <a:srcRect l="3409" t="47702" r="25599" b="41396"/>
          <a:stretch/>
        </p:blipFill>
        <p:spPr>
          <a:xfrm>
            <a:off x="-772669" y="3903130"/>
            <a:ext cx="10578936" cy="1104060"/>
          </a:xfrm>
          <a:prstGeom prst="rect">
            <a:avLst/>
          </a:prstGeom>
        </p:spPr>
      </p:pic>
    </p:spTree>
    <p:extLst>
      <p:ext uri="{BB962C8B-B14F-4D97-AF65-F5344CB8AC3E}">
        <p14:creationId xmlns:p14="http://schemas.microsoft.com/office/powerpoint/2010/main" val="78568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
          </p:nvPr>
        </p:nvPicPr>
        <p:blipFill rotWithShape="1">
          <a:blip r:embed="rId3"/>
          <a:srcRect l="817" t="26040" r="86352" b="57627"/>
          <a:stretch/>
        </p:blipFill>
        <p:spPr>
          <a:xfrm>
            <a:off x="612648" y="1704108"/>
            <a:ext cx="2561523" cy="1967549"/>
          </a:xfrm>
          <a:prstGeom prst="rect">
            <a:avLst/>
          </a:prstGeom>
        </p:spPr>
      </p:pic>
      <p:pic>
        <p:nvPicPr>
          <p:cNvPr id="5" name="Picture 4"/>
          <p:cNvPicPr>
            <a:picLocks noChangeAspect="1"/>
          </p:cNvPicPr>
          <p:nvPr/>
        </p:nvPicPr>
        <p:blipFill rotWithShape="1">
          <a:blip r:embed="rId4"/>
          <a:srcRect l="517" t="22082" r="72598" b="50853"/>
          <a:stretch/>
        </p:blipFill>
        <p:spPr>
          <a:xfrm>
            <a:off x="256794" y="4012725"/>
            <a:ext cx="3042412" cy="1957012"/>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3349779804"/>
              </p:ext>
            </p:extLst>
          </p:nvPr>
        </p:nvGraphicFramePr>
        <p:xfrm>
          <a:off x="3180532" y="1704108"/>
          <a:ext cx="5917336" cy="3749116"/>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6"/>
          <p:cNvSpPr/>
          <p:nvPr/>
        </p:nvSpPr>
        <p:spPr>
          <a:xfrm>
            <a:off x="1016000" y="4239016"/>
            <a:ext cx="652507" cy="17307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2001520" y="4239017"/>
            <a:ext cx="644934" cy="174125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2406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Outcomes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5" name="Picture 4"/>
          <p:cNvPicPr>
            <a:picLocks noChangeAspect="1"/>
          </p:cNvPicPr>
          <p:nvPr/>
        </p:nvPicPr>
        <p:blipFill rotWithShape="1">
          <a:blip r:embed="rId3"/>
          <a:srcRect l="58997" t="31367" r="19389" b="6176"/>
          <a:stretch/>
        </p:blipFill>
        <p:spPr>
          <a:xfrm>
            <a:off x="3222844" y="1600200"/>
            <a:ext cx="2862326" cy="4495800"/>
          </a:xfrm>
          <a:prstGeom prst="rect">
            <a:avLst/>
          </a:prstGeom>
        </p:spPr>
      </p:pic>
    </p:spTree>
    <p:extLst>
      <p:ext uri="{BB962C8B-B14F-4D97-AF65-F5344CB8AC3E}">
        <p14:creationId xmlns:p14="http://schemas.microsoft.com/office/powerpoint/2010/main" val="3979634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530" y="406828"/>
            <a:ext cx="8172772" cy="850585"/>
          </a:xfrm>
        </p:spPr>
        <p:txBody>
          <a:bodyPr>
            <a:normAutofit fontScale="90000"/>
          </a:bodyPr>
          <a:lstStyle/>
          <a:p>
            <a:r>
              <a:rPr lang="en-US" sz="5400" dirty="0" smtClean="0">
                <a:effectLst>
                  <a:outerShdw blurRad="38100" dist="38100" dir="2700000" algn="tl">
                    <a:srgbClr val="000000">
                      <a:alpha val="43137"/>
                    </a:srgbClr>
                  </a:outerShdw>
                </a:effectLst>
              </a:rPr>
              <a:t>Discipline</a:t>
            </a:r>
            <a:endParaRPr lang="en-US" sz="36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effectLst>
                  <a:outerShdw blurRad="38100" dist="38100" dir="2700000" algn="tl">
                    <a:srgbClr val="000000">
                      <a:alpha val="43137"/>
                    </a:srgbClr>
                  </a:outerShdw>
                </a:effectLst>
              </a:rPr>
              <a:t>Cascade High School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081" y="2463100"/>
            <a:ext cx="4381500" cy="23812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99676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Data:  </a:t>
            </a:r>
            <a:r>
              <a:rPr lang="en-US" sz="4000" dirty="0" smtClean="0">
                <a:effectLst>
                  <a:outerShdw blurRad="38100" dist="38100" dir="2700000" algn="tl">
                    <a:srgbClr val="000000">
                      <a:alpha val="43137"/>
                    </a:srgbClr>
                  </a:outerShdw>
                </a:effectLst>
              </a:rPr>
              <a:t>In-School Suspension</a:t>
            </a:r>
            <a:endParaRPr lang="en-US" dirty="0">
              <a:effectLst>
                <a:outerShdw blurRad="38100" dist="38100" dir="2700000" algn="tl">
                  <a:srgbClr val="000000">
                    <a:alpha val="43137"/>
                  </a:srgbClr>
                </a:outerShdw>
              </a:effectLst>
            </a:endParaRPr>
          </a:p>
        </p:txBody>
      </p:sp>
      <p:pic>
        <p:nvPicPr>
          <p:cNvPr id="3" name="Picture 2"/>
          <p:cNvPicPr>
            <a:picLocks/>
          </p:cNvPicPr>
          <p:nvPr/>
        </p:nvPicPr>
        <p:blipFill>
          <a:blip r:embed="rId3"/>
          <a:stretch>
            <a:fillRect/>
          </a:stretch>
        </p:blipFill>
        <p:spPr>
          <a:xfrm>
            <a:off x="169672" y="1613408"/>
            <a:ext cx="4290568" cy="2298192"/>
          </a:xfrm>
          <a:prstGeom prst="rect">
            <a:avLst/>
          </a:prstGeom>
          <a:solidFill>
            <a:schemeClr val="bg1"/>
          </a:solidFill>
        </p:spPr>
      </p:pic>
      <p:pic>
        <p:nvPicPr>
          <p:cNvPr id="4" name="Picture 3"/>
          <p:cNvPicPr>
            <a:picLocks/>
          </p:cNvPicPr>
          <p:nvPr/>
        </p:nvPicPr>
        <p:blipFill>
          <a:blip r:embed="rId4"/>
          <a:stretch>
            <a:fillRect/>
          </a:stretch>
        </p:blipFill>
        <p:spPr>
          <a:xfrm>
            <a:off x="4643120" y="1613408"/>
            <a:ext cx="4257040" cy="2298192"/>
          </a:xfrm>
          <a:prstGeom prst="rect">
            <a:avLst/>
          </a:prstGeom>
          <a:solidFill>
            <a:schemeClr val="bg1"/>
          </a:solidFill>
        </p:spPr>
      </p:pic>
      <p:pic>
        <p:nvPicPr>
          <p:cNvPr id="5" name="Picture 4"/>
          <p:cNvPicPr>
            <a:picLocks/>
          </p:cNvPicPr>
          <p:nvPr/>
        </p:nvPicPr>
        <p:blipFill>
          <a:blip r:embed="rId5"/>
          <a:stretch>
            <a:fillRect/>
          </a:stretch>
        </p:blipFill>
        <p:spPr>
          <a:xfrm>
            <a:off x="169672" y="4003040"/>
            <a:ext cx="4290568" cy="2204720"/>
          </a:xfrm>
          <a:prstGeom prst="rect">
            <a:avLst/>
          </a:prstGeom>
          <a:solidFill>
            <a:schemeClr val="bg1"/>
          </a:solidFill>
        </p:spPr>
      </p:pic>
      <p:pic>
        <p:nvPicPr>
          <p:cNvPr id="6" name="Picture 5"/>
          <p:cNvPicPr>
            <a:picLocks/>
          </p:cNvPicPr>
          <p:nvPr/>
        </p:nvPicPr>
        <p:blipFill>
          <a:blip r:embed="rId6"/>
          <a:stretch>
            <a:fillRect/>
          </a:stretch>
        </p:blipFill>
        <p:spPr>
          <a:xfrm>
            <a:off x="4643120" y="4003040"/>
            <a:ext cx="4257040" cy="2204720"/>
          </a:xfrm>
          <a:prstGeom prst="rect">
            <a:avLst/>
          </a:prstGeom>
          <a:solidFill>
            <a:schemeClr val="bg1"/>
          </a:solidFill>
        </p:spPr>
      </p:pic>
    </p:spTree>
    <p:extLst>
      <p:ext uri="{BB962C8B-B14F-4D97-AF65-F5344CB8AC3E}">
        <p14:creationId xmlns:p14="http://schemas.microsoft.com/office/powerpoint/2010/main" val="886311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effectLst>
                  <a:outerShdw blurRad="38100" dist="38100" dir="2700000" algn="tl">
                    <a:srgbClr val="000000">
                      <a:alpha val="43137"/>
                    </a:srgbClr>
                  </a:outerShdw>
                </a:effectLst>
              </a:rPr>
              <a:t>2016 Grad Rate vs 5-Year Trend</a:t>
            </a:r>
            <a:endParaRPr lang="en-US"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3" cstate="print"/>
          <a:srcRect/>
          <a:stretch>
            <a:fillRect/>
          </a:stretch>
        </p:blipFill>
        <p:spPr bwMode="auto">
          <a:xfrm>
            <a:off x="1170123" y="1730947"/>
            <a:ext cx="6958738" cy="4819723"/>
          </a:xfrm>
          <a:prstGeom prst="rect">
            <a:avLst/>
          </a:prstGeom>
          <a:noFill/>
          <a:ln w="9525">
            <a:miter lim="800000"/>
            <a:headEnd/>
            <a:tailEnd/>
          </a:ln>
          <a:effectLst/>
        </p:spPr>
      </p:pic>
    </p:spTree>
    <p:extLst>
      <p:ext uri="{BB962C8B-B14F-4D97-AF65-F5344CB8AC3E}">
        <p14:creationId xmlns:p14="http://schemas.microsoft.com/office/powerpoint/2010/main" val="18373921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Data:  </a:t>
            </a:r>
            <a:r>
              <a:rPr lang="en-US" sz="4000" dirty="0" smtClean="0">
                <a:effectLst>
                  <a:outerShdw blurRad="38100" dist="38100" dir="2700000" algn="tl">
                    <a:srgbClr val="000000">
                      <a:alpha val="43137"/>
                    </a:srgbClr>
                  </a:outerShdw>
                </a:effectLst>
              </a:rPr>
              <a:t>Emergency Expulsion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4" name="Picture 3"/>
          <p:cNvPicPr>
            <a:picLocks/>
          </p:cNvPicPr>
          <p:nvPr/>
        </p:nvPicPr>
        <p:blipFill>
          <a:blip r:embed="rId3"/>
          <a:stretch>
            <a:fillRect/>
          </a:stretch>
        </p:blipFill>
        <p:spPr>
          <a:xfrm>
            <a:off x="139192" y="1630680"/>
            <a:ext cx="4392168" cy="2291080"/>
          </a:xfrm>
          <a:prstGeom prst="rect">
            <a:avLst/>
          </a:prstGeom>
          <a:solidFill>
            <a:schemeClr val="bg1"/>
          </a:solidFill>
        </p:spPr>
      </p:pic>
      <p:pic>
        <p:nvPicPr>
          <p:cNvPr id="5" name="Picture 4"/>
          <p:cNvPicPr>
            <a:picLocks/>
          </p:cNvPicPr>
          <p:nvPr/>
        </p:nvPicPr>
        <p:blipFill>
          <a:blip r:embed="rId4"/>
          <a:stretch>
            <a:fillRect/>
          </a:stretch>
        </p:blipFill>
        <p:spPr>
          <a:xfrm>
            <a:off x="139192" y="3952240"/>
            <a:ext cx="4392168" cy="2265680"/>
          </a:xfrm>
          <a:prstGeom prst="rect">
            <a:avLst/>
          </a:prstGeom>
          <a:solidFill>
            <a:schemeClr val="bg1"/>
          </a:solidFill>
        </p:spPr>
      </p:pic>
      <p:pic>
        <p:nvPicPr>
          <p:cNvPr id="6" name="Picture 5"/>
          <p:cNvPicPr>
            <a:picLocks/>
          </p:cNvPicPr>
          <p:nvPr/>
        </p:nvPicPr>
        <p:blipFill>
          <a:blip r:embed="rId5"/>
          <a:stretch>
            <a:fillRect/>
          </a:stretch>
        </p:blipFill>
        <p:spPr>
          <a:xfrm>
            <a:off x="4594352" y="3952240"/>
            <a:ext cx="4336288" cy="2265680"/>
          </a:xfrm>
          <a:prstGeom prst="rect">
            <a:avLst/>
          </a:prstGeom>
          <a:solidFill>
            <a:schemeClr val="bg1"/>
          </a:solidFill>
        </p:spPr>
      </p:pic>
      <p:pic>
        <p:nvPicPr>
          <p:cNvPr id="7" name="Picture 6"/>
          <p:cNvPicPr>
            <a:picLocks/>
          </p:cNvPicPr>
          <p:nvPr/>
        </p:nvPicPr>
        <p:blipFill>
          <a:blip r:embed="rId6"/>
          <a:stretch>
            <a:fillRect/>
          </a:stretch>
        </p:blipFill>
        <p:spPr>
          <a:xfrm>
            <a:off x="4594352" y="1635760"/>
            <a:ext cx="4336288" cy="2286000"/>
          </a:xfrm>
          <a:prstGeom prst="rect">
            <a:avLst/>
          </a:prstGeom>
          <a:solidFill>
            <a:schemeClr val="bg1"/>
          </a:solidFill>
        </p:spPr>
      </p:pic>
    </p:spTree>
    <p:extLst>
      <p:ext uri="{BB962C8B-B14F-4D97-AF65-F5344CB8AC3E}">
        <p14:creationId xmlns:p14="http://schemas.microsoft.com/office/powerpoint/2010/main" val="5985665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Data:  </a:t>
            </a:r>
            <a:r>
              <a:rPr lang="en-US" sz="4000" dirty="0" smtClean="0">
                <a:effectLst>
                  <a:outerShdw blurRad="38100" dist="38100" dir="2700000" algn="tl">
                    <a:srgbClr val="000000">
                      <a:alpha val="43137"/>
                    </a:srgbClr>
                  </a:outerShdw>
                </a:effectLst>
              </a:rPr>
              <a:t>Suspension &amp; Expulsion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8" name="Picture 7"/>
          <p:cNvPicPr>
            <a:picLocks/>
          </p:cNvPicPr>
          <p:nvPr/>
        </p:nvPicPr>
        <p:blipFill>
          <a:blip r:embed="rId3"/>
          <a:stretch>
            <a:fillRect/>
          </a:stretch>
        </p:blipFill>
        <p:spPr>
          <a:xfrm>
            <a:off x="189992" y="1651000"/>
            <a:ext cx="4290568" cy="2341880"/>
          </a:xfrm>
          <a:prstGeom prst="rect">
            <a:avLst/>
          </a:prstGeom>
          <a:solidFill>
            <a:schemeClr val="bg1"/>
          </a:solidFill>
        </p:spPr>
      </p:pic>
      <p:pic>
        <p:nvPicPr>
          <p:cNvPr id="9" name="Picture 8"/>
          <p:cNvPicPr>
            <a:picLocks/>
          </p:cNvPicPr>
          <p:nvPr/>
        </p:nvPicPr>
        <p:blipFill>
          <a:blip r:embed="rId4"/>
          <a:stretch>
            <a:fillRect/>
          </a:stretch>
        </p:blipFill>
        <p:spPr>
          <a:xfrm>
            <a:off x="189992" y="4043680"/>
            <a:ext cx="4290568" cy="2174240"/>
          </a:xfrm>
          <a:prstGeom prst="rect">
            <a:avLst/>
          </a:prstGeom>
          <a:solidFill>
            <a:schemeClr val="bg1"/>
          </a:solidFill>
        </p:spPr>
      </p:pic>
      <p:pic>
        <p:nvPicPr>
          <p:cNvPr id="10" name="Picture 9"/>
          <p:cNvPicPr>
            <a:picLocks/>
          </p:cNvPicPr>
          <p:nvPr/>
        </p:nvPicPr>
        <p:blipFill>
          <a:blip r:embed="rId5"/>
          <a:stretch>
            <a:fillRect/>
          </a:stretch>
        </p:blipFill>
        <p:spPr>
          <a:xfrm>
            <a:off x="4543552" y="1651000"/>
            <a:ext cx="4417568" cy="2341880"/>
          </a:xfrm>
          <a:prstGeom prst="rect">
            <a:avLst/>
          </a:prstGeom>
          <a:solidFill>
            <a:schemeClr val="bg1"/>
          </a:solidFill>
        </p:spPr>
      </p:pic>
      <p:pic>
        <p:nvPicPr>
          <p:cNvPr id="11" name="Picture 10"/>
          <p:cNvPicPr>
            <a:picLocks/>
          </p:cNvPicPr>
          <p:nvPr/>
        </p:nvPicPr>
        <p:blipFill>
          <a:blip r:embed="rId6"/>
          <a:stretch>
            <a:fillRect/>
          </a:stretch>
        </p:blipFill>
        <p:spPr>
          <a:xfrm>
            <a:off x="4543552" y="4078224"/>
            <a:ext cx="4417568" cy="2139696"/>
          </a:xfrm>
          <a:prstGeom prst="rect">
            <a:avLst/>
          </a:prstGeom>
          <a:solidFill>
            <a:schemeClr val="bg1"/>
          </a:solidFill>
        </p:spPr>
      </p:pic>
    </p:spTree>
    <p:extLst>
      <p:ext uri="{BB962C8B-B14F-4D97-AF65-F5344CB8AC3E}">
        <p14:creationId xmlns:p14="http://schemas.microsoft.com/office/powerpoint/2010/main" val="14400407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Data:  </a:t>
            </a:r>
            <a:r>
              <a:rPr lang="en-US" sz="3100" dirty="0" smtClean="0">
                <a:effectLst>
                  <a:outerShdw blurRad="38100" dist="38100" dir="2700000" algn="tl">
                    <a:srgbClr val="000000">
                      <a:alpha val="43137"/>
                    </a:srgbClr>
                  </a:outerShdw>
                </a:effectLst>
              </a:rPr>
              <a:t>Non-Discretionary Suspension and Expulsion</a:t>
            </a:r>
            <a:endParaRPr lang="en-US" sz="3100"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8" name="Picture 7"/>
          <p:cNvPicPr>
            <a:picLocks/>
          </p:cNvPicPr>
          <p:nvPr/>
        </p:nvPicPr>
        <p:blipFill>
          <a:blip r:embed="rId3"/>
          <a:stretch>
            <a:fillRect/>
          </a:stretch>
        </p:blipFill>
        <p:spPr>
          <a:xfrm>
            <a:off x="159512" y="1651000"/>
            <a:ext cx="4128008" cy="2219960"/>
          </a:xfrm>
          <a:prstGeom prst="rect">
            <a:avLst/>
          </a:prstGeom>
          <a:solidFill>
            <a:schemeClr val="bg1"/>
          </a:solidFill>
        </p:spPr>
      </p:pic>
      <p:pic>
        <p:nvPicPr>
          <p:cNvPr id="9" name="Picture 8"/>
          <p:cNvPicPr>
            <a:picLocks/>
          </p:cNvPicPr>
          <p:nvPr/>
        </p:nvPicPr>
        <p:blipFill>
          <a:blip r:embed="rId4"/>
          <a:stretch>
            <a:fillRect/>
          </a:stretch>
        </p:blipFill>
        <p:spPr>
          <a:xfrm>
            <a:off x="159512" y="3921760"/>
            <a:ext cx="4128008" cy="2225040"/>
          </a:xfrm>
          <a:prstGeom prst="rect">
            <a:avLst/>
          </a:prstGeom>
          <a:solidFill>
            <a:schemeClr val="bg1"/>
          </a:solidFill>
        </p:spPr>
      </p:pic>
      <p:pic>
        <p:nvPicPr>
          <p:cNvPr id="10" name="Picture 9"/>
          <p:cNvPicPr>
            <a:picLocks/>
          </p:cNvPicPr>
          <p:nvPr/>
        </p:nvPicPr>
        <p:blipFill>
          <a:blip r:embed="rId5"/>
          <a:stretch>
            <a:fillRect/>
          </a:stretch>
        </p:blipFill>
        <p:spPr>
          <a:xfrm>
            <a:off x="4425696" y="1651000"/>
            <a:ext cx="4464304" cy="2219960"/>
          </a:xfrm>
          <a:prstGeom prst="rect">
            <a:avLst/>
          </a:prstGeom>
          <a:solidFill>
            <a:schemeClr val="bg1"/>
          </a:solidFill>
        </p:spPr>
      </p:pic>
      <p:pic>
        <p:nvPicPr>
          <p:cNvPr id="11" name="Picture 10"/>
          <p:cNvPicPr>
            <a:picLocks/>
          </p:cNvPicPr>
          <p:nvPr/>
        </p:nvPicPr>
        <p:blipFill>
          <a:blip r:embed="rId6"/>
          <a:stretch>
            <a:fillRect/>
          </a:stretch>
        </p:blipFill>
        <p:spPr>
          <a:xfrm>
            <a:off x="4425696" y="3937000"/>
            <a:ext cx="4464304" cy="2209800"/>
          </a:xfrm>
          <a:prstGeom prst="rect">
            <a:avLst/>
          </a:prstGeom>
          <a:solidFill>
            <a:schemeClr val="bg1"/>
          </a:solidFill>
        </p:spPr>
      </p:pic>
    </p:spTree>
    <p:extLst>
      <p:ext uri="{BB962C8B-B14F-4D97-AF65-F5344CB8AC3E}">
        <p14:creationId xmlns:p14="http://schemas.microsoft.com/office/powerpoint/2010/main" val="10496129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Data: </a:t>
            </a:r>
            <a:r>
              <a:rPr lang="en-US" sz="4000" dirty="0" smtClean="0">
                <a:effectLst>
                  <a:outerShdw blurRad="38100" dist="38100" dir="2700000" algn="tl">
                    <a:srgbClr val="000000">
                      <a:alpha val="43137"/>
                    </a:srgbClr>
                  </a:outerShdw>
                </a:effectLst>
              </a:rPr>
              <a:t>Discretionary Suspension &amp; Expulsion</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12" name="Picture 11"/>
          <p:cNvPicPr>
            <a:picLocks/>
          </p:cNvPicPr>
          <p:nvPr/>
        </p:nvPicPr>
        <p:blipFill>
          <a:blip r:embed="rId3"/>
          <a:stretch>
            <a:fillRect/>
          </a:stretch>
        </p:blipFill>
        <p:spPr>
          <a:xfrm>
            <a:off x="159512" y="1600200"/>
            <a:ext cx="4219448" cy="2138680"/>
          </a:xfrm>
          <a:prstGeom prst="rect">
            <a:avLst/>
          </a:prstGeom>
          <a:solidFill>
            <a:schemeClr val="bg1"/>
          </a:solidFill>
        </p:spPr>
      </p:pic>
      <p:pic>
        <p:nvPicPr>
          <p:cNvPr id="13" name="Picture 12"/>
          <p:cNvPicPr>
            <a:picLocks/>
          </p:cNvPicPr>
          <p:nvPr/>
        </p:nvPicPr>
        <p:blipFill>
          <a:blip r:embed="rId4"/>
          <a:stretch>
            <a:fillRect/>
          </a:stretch>
        </p:blipFill>
        <p:spPr>
          <a:xfrm>
            <a:off x="4498848" y="1600200"/>
            <a:ext cx="4462272" cy="2138680"/>
          </a:xfrm>
          <a:prstGeom prst="rect">
            <a:avLst/>
          </a:prstGeom>
          <a:solidFill>
            <a:schemeClr val="bg1"/>
          </a:solidFill>
        </p:spPr>
      </p:pic>
      <p:pic>
        <p:nvPicPr>
          <p:cNvPr id="14" name="Picture 13"/>
          <p:cNvPicPr>
            <a:picLocks/>
          </p:cNvPicPr>
          <p:nvPr/>
        </p:nvPicPr>
        <p:blipFill>
          <a:blip r:embed="rId5"/>
          <a:stretch>
            <a:fillRect/>
          </a:stretch>
        </p:blipFill>
        <p:spPr>
          <a:xfrm>
            <a:off x="159512" y="3811016"/>
            <a:ext cx="4219448" cy="2284984"/>
          </a:xfrm>
          <a:prstGeom prst="rect">
            <a:avLst/>
          </a:prstGeom>
          <a:solidFill>
            <a:schemeClr val="bg1"/>
          </a:solidFill>
        </p:spPr>
      </p:pic>
      <p:pic>
        <p:nvPicPr>
          <p:cNvPr id="15" name="Picture 14"/>
          <p:cNvPicPr>
            <a:picLocks/>
          </p:cNvPicPr>
          <p:nvPr/>
        </p:nvPicPr>
        <p:blipFill>
          <a:blip r:embed="rId6"/>
          <a:stretch>
            <a:fillRect/>
          </a:stretch>
        </p:blipFill>
        <p:spPr>
          <a:xfrm>
            <a:off x="4498848" y="3811016"/>
            <a:ext cx="4462272" cy="2284984"/>
          </a:xfrm>
          <a:prstGeom prst="rect">
            <a:avLst/>
          </a:prstGeom>
          <a:solidFill>
            <a:schemeClr val="bg1"/>
          </a:solidFill>
        </p:spPr>
      </p:pic>
    </p:spTree>
    <p:extLst>
      <p:ext uri="{BB962C8B-B14F-4D97-AF65-F5344CB8AC3E}">
        <p14:creationId xmlns:p14="http://schemas.microsoft.com/office/powerpoint/2010/main" val="16878388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effectLst>
                  <a:outerShdw blurRad="38100" dist="38100" dir="2700000" algn="tl">
                    <a:srgbClr val="000000">
                      <a:alpha val="43137"/>
                    </a:srgbClr>
                  </a:outerShdw>
                </a:effectLst>
              </a:rPr>
              <a:t>Discipline School Improvement Action Items</a:t>
            </a:r>
            <a:endParaRPr lang="en-US" sz="3200" dirty="0">
              <a:effectLst>
                <a:outerShdw blurRad="38100" dist="38100" dir="2700000" algn="tl">
                  <a:srgbClr val="000000">
                    <a:alpha val="43137"/>
                  </a:srgbClr>
                </a:outerShdw>
              </a:effectLst>
            </a:endParaRPr>
          </a:p>
        </p:txBody>
      </p:sp>
      <p:pic>
        <p:nvPicPr>
          <p:cNvPr id="6" name="Content Placeholder 5"/>
          <p:cNvPicPr>
            <a:picLocks noGrp="1" noChangeAspect="1"/>
          </p:cNvPicPr>
          <p:nvPr>
            <p:ph sz="quarter" idx="1"/>
          </p:nvPr>
        </p:nvPicPr>
        <p:blipFill>
          <a:blip r:embed="rId3"/>
          <a:stretch>
            <a:fillRect/>
          </a:stretch>
        </p:blipFill>
        <p:spPr>
          <a:xfrm>
            <a:off x="1718182" y="1600200"/>
            <a:ext cx="5942586" cy="4495800"/>
          </a:xfrm>
          <a:prstGeom prst="rect">
            <a:avLst/>
          </a:prstGeom>
        </p:spPr>
      </p:pic>
      <p:pic>
        <p:nvPicPr>
          <p:cNvPr id="7" name="Picture 6"/>
          <p:cNvPicPr>
            <a:picLocks noChangeAspect="1"/>
          </p:cNvPicPr>
          <p:nvPr/>
        </p:nvPicPr>
        <p:blipFill>
          <a:blip r:embed="rId4"/>
          <a:stretch>
            <a:fillRect/>
          </a:stretch>
        </p:blipFill>
        <p:spPr>
          <a:xfrm>
            <a:off x="98588" y="4380625"/>
            <a:ext cx="9045412" cy="1638550"/>
          </a:xfrm>
          <a:prstGeom prst="rect">
            <a:avLst/>
          </a:prstGeom>
        </p:spPr>
      </p:pic>
    </p:spTree>
    <p:extLst>
      <p:ext uri="{BB962C8B-B14F-4D97-AF65-F5344CB8AC3E}">
        <p14:creationId xmlns:p14="http://schemas.microsoft.com/office/powerpoint/2010/main" val="187511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550191" y="1600200"/>
            <a:ext cx="8044842" cy="4791513"/>
          </a:xfrm>
          <a:prstGeom prst="rect">
            <a:avLst/>
          </a:prstGeom>
        </p:spPr>
      </p:pic>
    </p:spTree>
    <p:extLst>
      <p:ext uri="{BB962C8B-B14F-4D97-AF65-F5344CB8AC3E}">
        <p14:creationId xmlns:p14="http://schemas.microsoft.com/office/powerpoint/2010/main" val="3251094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
          </p:nvPr>
        </p:nvPicPr>
        <p:blipFill>
          <a:blip r:embed="rId3"/>
          <a:stretch>
            <a:fillRect/>
          </a:stretch>
        </p:blipFill>
        <p:spPr>
          <a:xfrm>
            <a:off x="1426352" y="1578593"/>
            <a:ext cx="6229812" cy="5141107"/>
          </a:xfrm>
          <a:prstGeom prst="rect">
            <a:avLst/>
          </a:prstGeom>
        </p:spPr>
      </p:pic>
    </p:spTree>
    <p:extLst>
      <p:ext uri="{BB962C8B-B14F-4D97-AF65-F5344CB8AC3E}">
        <p14:creationId xmlns:p14="http://schemas.microsoft.com/office/powerpoint/2010/main" val="27447798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
          </p:nvPr>
        </p:nvPicPr>
        <p:blipFill>
          <a:blip r:embed="rId3"/>
          <a:stretch>
            <a:fillRect/>
          </a:stretch>
        </p:blipFill>
        <p:spPr>
          <a:xfrm>
            <a:off x="292557" y="1710141"/>
            <a:ext cx="3768935" cy="2869608"/>
          </a:xfrm>
          <a:prstGeom prst="rect">
            <a:avLst/>
          </a:prstGeom>
        </p:spPr>
      </p:pic>
      <p:pic>
        <p:nvPicPr>
          <p:cNvPr id="7" name="Picture 6"/>
          <p:cNvPicPr>
            <a:picLocks noChangeAspect="1"/>
          </p:cNvPicPr>
          <p:nvPr/>
        </p:nvPicPr>
        <p:blipFill>
          <a:blip r:embed="rId4"/>
          <a:stretch>
            <a:fillRect/>
          </a:stretch>
        </p:blipFill>
        <p:spPr>
          <a:xfrm>
            <a:off x="4133857" y="1710141"/>
            <a:ext cx="4769208" cy="2761120"/>
          </a:xfrm>
          <a:prstGeom prst="rect">
            <a:avLst/>
          </a:prstGeom>
        </p:spPr>
      </p:pic>
      <p:pic>
        <p:nvPicPr>
          <p:cNvPr id="8" name="Picture 7"/>
          <p:cNvPicPr>
            <a:picLocks noChangeAspect="1"/>
          </p:cNvPicPr>
          <p:nvPr/>
        </p:nvPicPr>
        <p:blipFill>
          <a:blip r:embed="rId5"/>
          <a:stretch>
            <a:fillRect/>
          </a:stretch>
        </p:blipFill>
        <p:spPr>
          <a:xfrm>
            <a:off x="5556375" y="4579749"/>
            <a:ext cx="3209673" cy="1997604"/>
          </a:xfrm>
          <a:prstGeom prst="rect">
            <a:avLst/>
          </a:prstGeom>
        </p:spPr>
      </p:pic>
      <p:pic>
        <p:nvPicPr>
          <p:cNvPr id="5" name="Picture 4"/>
          <p:cNvPicPr>
            <a:picLocks noChangeAspect="1"/>
          </p:cNvPicPr>
          <p:nvPr/>
        </p:nvPicPr>
        <p:blipFill>
          <a:blip r:embed="rId6"/>
          <a:stretch>
            <a:fillRect/>
          </a:stretch>
        </p:blipFill>
        <p:spPr>
          <a:xfrm>
            <a:off x="207316" y="4688237"/>
            <a:ext cx="5553075" cy="1571625"/>
          </a:xfrm>
          <a:prstGeom prst="rect">
            <a:avLst/>
          </a:prstGeom>
        </p:spPr>
      </p:pic>
    </p:spTree>
    <p:extLst>
      <p:ext uri="{BB962C8B-B14F-4D97-AF65-F5344CB8AC3E}">
        <p14:creationId xmlns:p14="http://schemas.microsoft.com/office/powerpoint/2010/main" val="20200699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Outcomes</a:t>
            </a:r>
            <a:endParaRPr lang="en-US" dirty="0">
              <a:effectLst>
                <a:outerShdw blurRad="38100" dist="38100" dir="2700000" algn="tl">
                  <a:srgbClr val="000000">
                    <a:alpha val="43137"/>
                  </a:srgbClr>
                </a:outerShdw>
              </a:effectLst>
            </a:endParaRPr>
          </a:p>
        </p:txBody>
      </p:sp>
      <p:pic>
        <p:nvPicPr>
          <p:cNvPr id="5" name="Content Placeholder 4"/>
          <p:cNvPicPr>
            <a:picLocks noGrp="1" noChangeAspect="1"/>
          </p:cNvPicPr>
          <p:nvPr>
            <p:ph sz="quarter" idx="1"/>
          </p:nvPr>
        </p:nvPicPr>
        <p:blipFill>
          <a:blip r:embed="rId3"/>
          <a:stretch>
            <a:fillRect/>
          </a:stretch>
        </p:blipFill>
        <p:spPr>
          <a:xfrm>
            <a:off x="254974" y="1759194"/>
            <a:ext cx="5814431" cy="2575414"/>
          </a:xfrm>
          <a:prstGeom prst="rect">
            <a:avLst/>
          </a:prstGeom>
        </p:spPr>
      </p:pic>
      <p:pic>
        <p:nvPicPr>
          <p:cNvPr id="6" name="Picture 5"/>
          <p:cNvPicPr>
            <a:picLocks noChangeAspect="1"/>
          </p:cNvPicPr>
          <p:nvPr/>
        </p:nvPicPr>
        <p:blipFill>
          <a:blip r:embed="rId4"/>
          <a:stretch>
            <a:fillRect/>
          </a:stretch>
        </p:blipFill>
        <p:spPr>
          <a:xfrm>
            <a:off x="2866290" y="3952143"/>
            <a:ext cx="5794131" cy="2738481"/>
          </a:xfrm>
          <a:prstGeom prst="rect">
            <a:avLst/>
          </a:prstGeom>
        </p:spPr>
      </p:pic>
    </p:spTree>
    <p:extLst>
      <p:ext uri="{BB962C8B-B14F-4D97-AF65-F5344CB8AC3E}">
        <p14:creationId xmlns:p14="http://schemas.microsoft.com/office/powerpoint/2010/main" val="36171781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Outcomes</a:t>
            </a:r>
            <a:endParaRPr lang="en-US"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838233830"/>
              </p:ext>
            </p:extLst>
          </p:nvPr>
        </p:nvGraphicFramePr>
        <p:xfrm>
          <a:off x="612648" y="1740877"/>
          <a:ext cx="81534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7091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effectLst>
                  <a:outerShdw blurRad="38100" dist="38100" dir="2700000" algn="tl">
                    <a:srgbClr val="000000">
                      <a:alpha val="43137"/>
                    </a:srgbClr>
                  </a:outerShdw>
                </a:effectLst>
              </a:rPr>
              <a:t>Graduation Rate</a:t>
            </a:r>
            <a:endParaRPr lang="en-US" dirty="0">
              <a:effectLst>
                <a:outerShdw blurRad="38100" dist="38100" dir="2700000" algn="tl">
                  <a:srgbClr val="000000">
                    <a:alpha val="43137"/>
                  </a:srgbClr>
                </a:outerShdw>
              </a:effectLst>
            </a:endParaRPr>
          </a:p>
        </p:txBody>
      </p:sp>
      <p:pic>
        <p:nvPicPr>
          <p:cNvPr id="5" name="Picture 4"/>
          <p:cNvPicPr>
            <a:picLocks/>
          </p:cNvPicPr>
          <p:nvPr/>
        </p:nvPicPr>
        <p:blipFill>
          <a:blip r:embed="rId3"/>
          <a:stretch>
            <a:fillRect/>
          </a:stretch>
        </p:blipFill>
        <p:spPr>
          <a:xfrm>
            <a:off x="693928" y="1711960"/>
            <a:ext cx="7667752" cy="4699000"/>
          </a:xfrm>
          <a:prstGeom prst="rect">
            <a:avLst/>
          </a:prstGeom>
          <a:solidFill>
            <a:schemeClr val="bg1"/>
          </a:solidFill>
        </p:spPr>
      </p:pic>
    </p:spTree>
    <p:extLst>
      <p:ext uri="{BB962C8B-B14F-4D97-AF65-F5344CB8AC3E}">
        <p14:creationId xmlns:p14="http://schemas.microsoft.com/office/powerpoint/2010/main" val="33307321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530" y="375920"/>
            <a:ext cx="8172772" cy="843281"/>
          </a:xfrm>
        </p:spPr>
        <p:txBody>
          <a:bodyPr>
            <a:noAutofit/>
          </a:bodyPr>
          <a:lstStyle/>
          <a:p>
            <a:r>
              <a:rPr lang="en-US" dirty="0" smtClean="0">
                <a:effectLst>
                  <a:outerShdw blurRad="38100" dist="38100" dir="2700000" algn="tl">
                    <a:srgbClr val="000000">
                      <a:alpha val="43137"/>
                    </a:srgbClr>
                  </a:outerShdw>
                </a:effectLst>
              </a:rPr>
              <a:t>Social Emotional Supports</a:t>
            </a:r>
            <a:endParaRPr lang="en-US" sz="24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effectLst>
                  <a:outerShdw blurRad="38100" dist="38100" dir="2700000" algn="tl">
                    <a:srgbClr val="000000">
                      <a:alpha val="43137"/>
                    </a:srgbClr>
                  </a:outerShdw>
                </a:effectLst>
              </a:rPr>
              <a:t>Cascade High School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852" y="2363173"/>
            <a:ext cx="4042140" cy="31232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373160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Social Emotional Learning Survey</a:t>
            </a:r>
            <a:endParaRPr lang="en-US" dirty="0">
              <a:effectLst>
                <a:outerShdw blurRad="38100" dist="38100" dir="2700000" algn="tl">
                  <a:srgbClr val="000000">
                    <a:alpha val="43137"/>
                  </a:srgbClr>
                </a:outerShdw>
              </a:effectLst>
            </a:endParaRPr>
          </a:p>
        </p:txBody>
      </p:sp>
      <p:pic>
        <p:nvPicPr>
          <p:cNvPr id="4" name="PanoramaLogo.png"/>
          <p:cNvPicPr>
            <a:picLocks noGrp="1" noChangeAspect="1"/>
          </p:cNvPicPr>
          <p:nvPr>
            <p:ph sz="quarter" idx="1"/>
          </p:nvPr>
        </p:nvPicPr>
        <p:blipFill>
          <a:blip r:embed="rId3">
            <a:extLst/>
          </a:blip>
          <a:stretch>
            <a:fillRect/>
          </a:stretch>
        </p:blipFill>
        <p:spPr>
          <a:xfrm>
            <a:off x="6400800" y="1644974"/>
            <a:ext cx="2550160" cy="1556675"/>
          </a:xfrm>
          <a:prstGeom prst="rect">
            <a:avLst/>
          </a:prstGeom>
          <a:ln w="12700">
            <a:miter lim="400000"/>
          </a:ln>
        </p:spPr>
      </p:pic>
      <p:sp>
        <p:nvSpPr>
          <p:cNvPr id="7" name="Content Placeholder 6"/>
          <p:cNvSpPr>
            <a:spLocks noGrp="1"/>
          </p:cNvSpPr>
          <p:nvPr>
            <p:ph sz="quarter" idx="2"/>
          </p:nvPr>
        </p:nvSpPr>
        <p:spPr>
          <a:xfrm>
            <a:off x="476100" y="1644974"/>
            <a:ext cx="5183019" cy="4572000"/>
          </a:xfrm>
        </p:spPr>
        <p:txBody>
          <a:bodyPr>
            <a:normAutofit fontScale="92500" lnSpcReduction="10000"/>
          </a:bodyPr>
          <a:lstStyle/>
          <a:p>
            <a:r>
              <a:rPr lang="en-US" dirty="0" smtClean="0"/>
              <a:t>Participation</a:t>
            </a:r>
          </a:p>
          <a:p>
            <a:pPr lvl="1"/>
            <a:r>
              <a:rPr lang="en-US" dirty="0" smtClean="0"/>
              <a:t>618 students</a:t>
            </a:r>
          </a:p>
          <a:p>
            <a:pPr lvl="1"/>
            <a:r>
              <a:rPr lang="en-US" dirty="0" smtClean="0"/>
              <a:t>Primarily seniors and freshmen</a:t>
            </a:r>
          </a:p>
          <a:p>
            <a:r>
              <a:rPr lang="en-US" dirty="0" smtClean="0"/>
              <a:t>Topics</a:t>
            </a:r>
          </a:p>
          <a:p>
            <a:pPr lvl="1"/>
            <a:r>
              <a:rPr lang="en-US" dirty="0" smtClean="0"/>
              <a:t>Growth Mindset</a:t>
            </a:r>
          </a:p>
          <a:p>
            <a:pPr lvl="1"/>
            <a:r>
              <a:rPr lang="en-US" dirty="0" smtClean="0"/>
              <a:t>School Safety</a:t>
            </a:r>
          </a:p>
          <a:p>
            <a:pPr lvl="1"/>
            <a:r>
              <a:rPr lang="en-US" dirty="0" smtClean="0"/>
              <a:t>Teacher-Student Relationships</a:t>
            </a:r>
          </a:p>
          <a:p>
            <a:pPr lvl="1"/>
            <a:r>
              <a:rPr lang="en-US" dirty="0" smtClean="0"/>
              <a:t>Sense of Belonging</a:t>
            </a:r>
          </a:p>
          <a:p>
            <a:pPr lvl="1"/>
            <a:r>
              <a:rPr lang="en-US" dirty="0" smtClean="0"/>
              <a:t>Grit</a:t>
            </a:r>
          </a:p>
          <a:p>
            <a:pPr lvl="1"/>
            <a:r>
              <a:rPr lang="en-US" dirty="0" smtClean="0"/>
              <a:t>Self Management</a:t>
            </a:r>
          </a:p>
          <a:p>
            <a:pPr lvl="1"/>
            <a:r>
              <a:rPr lang="en-US" dirty="0" smtClean="0"/>
              <a:t>Social Awareness</a:t>
            </a:r>
          </a:p>
          <a:p>
            <a:pPr lvl="1"/>
            <a:endParaRPr lang="en-US" dirty="0"/>
          </a:p>
        </p:txBody>
      </p:sp>
    </p:spTree>
    <p:extLst>
      <p:ext uri="{BB962C8B-B14F-4D97-AF65-F5344CB8AC3E}">
        <p14:creationId xmlns:p14="http://schemas.microsoft.com/office/powerpoint/2010/main" val="24247644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Overall Results</a:t>
            </a:r>
            <a:endParaRPr lang="en-US" dirty="0">
              <a:effectLst>
                <a:outerShdw blurRad="38100" dist="38100" dir="2700000" algn="tl">
                  <a:srgbClr val="000000">
                    <a:alpha val="43137"/>
                  </a:srgbClr>
                </a:outerShdw>
              </a:effectLst>
            </a:endParaRPr>
          </a:p>
        </p:txBody>
      </p:sp>
      <p:pic>
        <p:nvPicPr>
          <p:cNvPr id="6" name="Content Placeholder 5" descr="Screen Clipping"/>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86080" y="2759058"/>
            <a:ext cx="4084320" cy="3295678"/>
          </a:xfrm>
          <a:prstGeom prst="rect">
            <a:avLst/>
          </a:prstGeom>
        </p:spPr>
      </p:pic>
      <p:pic>
        <p:nvPicPr>
          <p:cNvPr id="7" name="Content Placeholder 6" descr="Screen Clipping"/>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4757420" y="3500738"/>
            <a:ext cx="4005580" cy="2553998"/>
          </a:xfrm>
          <a:prstGeom prst="rect">
            <a:avLst/>
          </a:prstGeom>
        </p:spPr>
      </p:pic>
      <p:pic>
        <p:nvPicPr>
          <p:cNvPr id="8" name="PanoramaLogo.png"/>
          <p:cNvPicPr>
            <a:picLocks noChangeAspect="1"/>
          </p:cNvPicPr>
          <p:nvPr/>
        </p:nvPicPr>
        <p:blipFill>
          <a:blip r:embed="rId5">
            <a:extLst/>
          </a:blip>
          <a:stretch>
            <a:fillRect/>
          </a:stretch>
        </p:blipFill>
        <p:spPr>
          <a:xfrm>
            <a:off x="6400800" y="1644974"/>
            <a:ext cx="2550160" cy="1556675"/>
          </a:xfrm>
          <a:prstGeom prst="rect">
            <a:avLst/>
          </a:prstGeom>
          <a:ln w="12700">
            <a:miter lim="400000"/>
          </a:ln>
        </p:spPr>
      </p:pic>
    </p:spTree>
    <p:extLst>
      <p:ext uri="{BB962C8B-B14F-4D97-AF65-F5344CB8AC3E}">
        <p14:creationId xmlns:p14="http://schemas.microsoft.com/office/powerpoint/2010/main" val="17395624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Results</a:t>
            </a:r>
            <a:endParaRPr lang="en-US" dirty="0"/>
          </a:p>
        </p:txBody>
      </p:sp>
      <p:sp>
        <p:nvSpPr>
          <p:cNvPr id="5" name="Content Placeholder 4"/>
          <p:cNvSpPr>
            <a:spLocks noGrp="1"/>
          </p:cNvSpPr>
          <p:nvPr>
            <p:ph sz="quarter" idx="1"/>
          </p:nvPr>
        </p:nvSpPr>
        <p:spPr/>
        <p:txBody>
          <a:bodyPr/>
          <a:lstStyle/>
          <a:p>
            <a:pPr marL="0" indent="0">
              <a:buNone/>
            </a:pPr>
            <a:r>
              <a:rPr lang="en-US" dirty="0" smtClean="0"/>
              <a:t>Growth Mindset</a:t>
            </a:r>
            <a:endParaRPr lang="en-US" dirty="0"/>
          </a:p>
        </p:txBody>
      </p:sp>
      <p:sp>
        <p:nvSpPr>
          <p:cNvPr id="13" name="Content Placeholder 12"/>
          <p:cNvSpPr>
            <a:spLocks noGrp="1"/>
          </p:cNvSpPr>
          <p:nvPr>
            <p:ph sz="quarter" idx="2"/>
          </p:nvPr>
        </p:nvSpPr>
        <p:spPr/>
        <p:txBody>
          <a:bodyPr/>
          <a:lstStyle/>
          <a:p>
            <a:pPr marL="0" indent="0">
              <a:buNone/>
            </a:pPr>
            <a:r>
              <a:rPr lang="en-US" dirty="0" smtClean="0"/>
              <a:t>Teacher-Student Relationship</a:t>
            </a:r>
            <a:endParaRPr lang="en-US" dirty="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00" y="2541890"/>
            <a:ext cx="4147493" cy="642101"/>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00" y="3279359"/>
            <a:ext cx="4147494" cy="665706"/>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99" y="4054583"/>
            <a:ext cx="4147494" cy="661885"/>
          </a:xfrm>
          <a:prstGeom prst="rect">
            <a:avLst/>
          </a:prstGeom>
        </p:spPr>
      </p:pic>
      <p:pic>
        <p:nvPicPr>
          <p:cNvPr id="14" name="Picture 1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4567" y="2534331"/>
            <a:ext cx="4056652" cy="629974"/>
          </a:xfrm>
          <a:prstGeom prst="rect">
            <a:avLst/>
          </a:prstGeom>
        </p:spPr>
      </p:pic>
      <p:pic>
        <p:nvPicPr>
          <p:cNvPr id="15" name="Picture 1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4567" y="3279359"/>
            <a:ext cx="4056652" cy="614400"/>
          </a:xfrm>
          <a:prstGeom prst="rect">
            <a:avLst/>
          </a:prstGeom>
        </p:spPr>
      </p:pic>
      <p:pic>
        <p:nvPicPr>
          <p:cNvPr id="16" name="Picture 15"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4567" y="4054583"/>
            <a:ext cx="4056652" cy="710272"/>
          </a:xfrm>
          <a:prstGeom prst="rect">
            <a:avLst/>
          </a:prstGeom>
        </p:spPr>
      </p:pic>
      <p:sp>
        <p:nvSpPr>
          <p:cNvPr id="17" name="Rectangle 16"/>
          <p:cNvSpPr/>
          <p:nvPr/>
        </p:nvSpPr>
        <p:spPr>
          <a:xfrm>
            <a:off x="3048940" y="5048451"/>
            <a:ext cx="3013838" cy="538609"/>
          </a:xfrm>
          <a:prstGeom prst="rect">
            <a:avLst/>
          </a:prstGeom>
        </p:spPr>
        <p:txBody>
          <a:bodyPr wrap="none">
            <a:spAutoFit/>
          </a:bodyPr>
          <a:lstStyle/>
          <a:p>
            <a:r>
              <a:rPr lang="en-US" sz="2900" dirty="0" smtClean="0"/>
              <a:t>Sense of Belonging</a:t>
            </a:r>
            <a:endParaRPr lang="en-US" sz="2900" dirty="0"/>
          </a:p>
        </p:txBody>
      </p:sp>
      <p:pic>
        <p:nvPicPr>
          <p:cNvPr id="18" name="Picture 17"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923" y="5719698"/>
            <a:ext cx="5393753" cy="812236"/>
          </a:xfrm>
          <a:prstGeom prst="rect">
            <a:avLst/>
          </a:prstGeom>
        </p:spPr>
      </p:pic>
    </p:spTree>
    <p:extLst>
      <p:ext uri="{BB962C8B-B14F-4D97-AF65-F5344CB8AC3E}">
        <p14:creationId xmlns:p14="http://schemas.microsoft.com/office/powerpoint/2010/main" val="37111028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effectLst>
                  <a:outerShdw blurRad="38100" dist="38100" dir="2700000" algn="tl">
                    <a:srgbClr val="000000">
                      <a:alpha val="43137"/>
                    </a:srgbClr>
                  </a:outerShdw>
                </a:effectLst>
              </a:rPr>
              <a:t>Social Emotional School Improvement Action Items</a:t>
            </a:r>
            <a:endParaRPr lang="en-US" sz="3200"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541913" y="2046914"/>
            <a:ext cx="8224135" cy="4045637"/>
          </a:xfrm>
          <a:prstGeom prst="rect">
            <a:avLst/>
          </a:prstGeom>
        </p:spPr>
      </p:pic>
      <p:pic>
        <p:nvPicPr>
          <p:cNvPr id="4" name="Picture 3"/>
          <p:cNvPicPr>
            <a:picLocks noChangeAspect="1"/>
          </p:cNvPicPr>
          <p:nvPr/>
        </p:nvPicPr>
        <p:blipFill>
          <a:blip r:embed="rId4"/>
          <a:stretch>
            <a:fillRect/>
          </a:stretch>
        </p:blipFill>
        <p:spPr>
          <a:xfrm>
            <a:off x="0" y="3027106"/>
            <a:ext cx="9144000" cy="803787"/>
          </a:xfrm>
          <a:prstGeom prst="rect">
            <a:avLst/>
          </a:prstGeom>
        </p:spPr>
      </p:pic>
      <p:pic>
        <p:nvPicPr>
          <p:cNvPr id="5" name="Picture 4"/>
          <p:cNvPicPr>
            <a:picLocks noChangeAspect="1"/>
          </p:cNvPicPr>
          <p:nvPr/>
        </p:nvPicPr>
        <p:blipFill>
          <a:blip r:embed="rId5"/>
          <a:stretch>
            <a:fillRect/>
          </a:stretch>
        </p:blipFill>
        <p:spPr>
          <a:xfrm>
            <a:off x="0" y="5245548"/>
            <a:ext cx="9144000" cy="786502"/>
          </a:xfrm>
          <a:prstGeom prst="rect">
            <a:avLst/>
          </a:prstGeom>
        </p:spPr>
      </p:pic>
    </p:spTree>
    <p:extLst>
      <p:ext uri="{BB962C8B-B14F-4D97-AF65-F5344CB8AC3E}">
        <p14:creationId xmlns:p14="http://schemas.microsoft.com/office/powerpoint/2010/main" val="93333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Evidence of Teamwork</a:t>
            </a:r>
            <a:endParaRPr lang="en-US" dirty="0">
              <a:effectLst>
                <a:outerShdw blurRad="38100" dist="38100" dir="2700000" algn="tl">
                  <a:srgbClr val="000000">
                    <a:alpha val="43137"/>
                  </a:srgbClr>
                </a:outerShdw>
              </a:effectLst>
            </a:endParaRPr>
          </a:p>
        </p:txBody>
      </p:sp>
      <p:pic>
        <p:nvPicPr>
          <p:cNvPr id="4" name="Picture 3" descr="ACES Pyramid.png"/>
          <p:cNvPicPr/>
          <p:nvPr/>
        </p:nvPicPr>
        <p:blipFill>
          <a:blip r:embed="rId3" cstate="print"/>
          <a:stretch>
            <a:fillRect/>
          </a:stretch>
        </p:blipFill>
        <p:spPr>
          <a:xfrm>
            <a:off x="-391543" y="1200827"/>
            <a:ext cx="3581783" cy="2820585"/>
          </a:xfrm>
          <a:prstGeom prst="rect">
            <a:avLst/>
          </a:prstGeom>
          <a:ln>
            <a:noFill/>
          </a:ln>
          <a:effectLst>
            <a:outerShdw blurRad="190500" algn="tl" rotWithShape="0">
              <a:srgbClr val="000000">
                <a:alpha val="70000"/>
              </a:srgbClr>
            </a:outerShdw>
          </a:effectLst>
        </p:spPr>
      </p:pic>
      <p:sp>
        <p:nvSpPr>
          <p:cNvPr id="5" name="TextBox 4"/>
          <p:cNvSpPr txBox="1"/>
          <p:nvPr/>
        </p:nvSpPr>
        <p:spPr>
          <a:xfrm>
            <a:off x="0" y="3820021"/>
            <a:ext cx="3621056" cy="646331"/>
          </a:xfrm>
          <a:prstGeom prst="rect">
            <a:avLst/>
          </a:prstGeom>
          <a:noFill/>
        </p:spPr>
        <p:txBody>
          <a:bodyPr wrap="none" rtlCol="0">
            <a:spAutoFit/>
          </a:bodyPr>
          <a:lstStyle/>
          <a:p>
            <a:pPr algn="ctr"/>
            <a:r>
              <a:rPr lang="en-US" dirty="0" smtClean="0"/>
              <a:t>Paper Tigers </a:t>
            </a:r>
            <a:r>
              <a:rPr lang="en-US" dirty="0"/>
              <a:t> </a:t>
            </a:r>
            <a:r>
              <a:rPr lang="en-US" dirty="0" smtClean="0"/>
              <a:t>and ACES Presentation </a:t>
            </a:r>
          </a:p>
          <a:p>
            <a:pPr algn="ctr"/>
            <a:r>
              <a:rPr lang="en-US" dirty="0"/>
              <a:t>f</a:t>
            </a:r>
            <a:r>
              <a:rPr lang="en-US" dirty="0" smtClean="0"/>
              <a:t>or all staff</a:t>
            </a:r>
            <a:endParaRPr lang="en-US" dirty="0"/>
          </a:p>
        </p:txBody>
      </p:sp>
      <p:cxnSp>
        <p:nvCxnSpPr>
          <p:cNvPr id="7" name="Straight Arrow Connector 6"/>
          <p:cNvCxnSpPr/>
          <p:nvPr/>
        </p:nvCxnSpPr>
        <p:spPr>
          <a:xfrm>
            <a:off x="2888408" y="2580639"/>
            <a:ext cx="2001520" cy="203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110400" y="1765772"/>
            <a:ext cx="3287776" cy="14954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82336" y="2006753"/>
            <a:ext cx="2543904" cy="923330"/>
          </a:xfrm>
          <a:prstGeom prst="rect">
            <a:avLst/>
          </a:prstGeom>
          <a:noFill/>
        </p:spPr>
        <p:txBody>
          <a:bodyPr wrap="square" rtlCol="0">
            <a:spAutoFit/>
          </a:bodyPr>
          <a:lstStyle/>
          <a:p>
            <a:pPr algn="ctr"/>
            <a:r>
              <a:rPr lang="en-US" dirty="0" smtClean="0"/>
              <a:t>19 staff attended Trauma Informed Practices Workshop in November</a:t>
            </a:r>
            <a:endParaRPr lang="en-US" dirty="0"/>
          </a:p>
        </p:txBody>
      </p:sp>
      <p:cxnSp>
        <p:nvCxnSpPr>
          <p:cNvPr id="10" name="Straight Arrow Connector 9"/>
          <p:cNvCxnSpPr/>
          <p:nvPr/>
        </p:nvCxnSpPr>
        <p:spPr>
          <a:xfrm flipH="1">
            <a:off x="5923280" y="3362852"/>
            <a:ext cx="831008" cy="11926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7" name="Picture 3" descr="https://gallery.mailchimp.com/670ab635e258117124094797c/images/616ce05b-c4a4-4578-8f60-ed7416fd392f.jpg"/>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3005523" y="4949846"/>
            <a:ext cx="3155501" cy="173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797612" y="4567984"/>
            <a:ext cx="3783472" cy="369332"/>
          </a:xfrm>
          <a:prstGeom prst="rect">
            <a:avLst/>
          </a:prstGeom>
          <a:noFill/>
        </p:spPr>
        <p:txBody>
          <a:bodyPr wrap="none" rtlCol="0">
            <a:spAutoFit/>
          </a:bodyPr>
          <a:lstStyle/>
          <a:p>
            <a:r>
              <a:rPr lang="en-US" dirty="0" smtClean="0"/>
              <a:t>Trauma-Informed Practices Consultation</a:t>
            </a:r>
            <a:endParaRPr lang="en-US" dirty="0"/>
          </a:p>
        </p:txBody>
      </p:sp>
      <p:sp>
        <p:nvSpPr>
          <p:cNvPr id="18" name="Oval 17"/>
          <p:cNvSpPr/>
          <p:nvPr/>
        </p:nvSpPr>
        <p:spPr>
          <a:xfrm>
            <a:off x="3718560" y="3129280"/>
            <a:ext cx="2133600" cy="892132"/>
          </a:xfrm>
          <a:prstGeom prst="ellipse">
            <a:avLst/>
          </a:prstGeom>
          <a:noFill/>
          <a:ln>
            <a:solidFill>
              <a:srgbClr val="981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793887" y="3252180"/>
            <a:ext cx="1956561" cy="646331"/>
          </a:xfrm>
          <a:prstGeom prst="rect">
            <a:avLst/>
          </a:prstGeom>
          <a:noFill/>
        </p:spPr>
        <p:txBody>
          <a:bodyPr wrap="none" rtlCol="0">
            <a:spAutoFit/>
          </a:bodyPr>
          <a:lstStyle/>
          <a:p>
            <a:pPr algn="ctr"/>
            <a:r>
              <a:rPr lang="en-US" dirty="0" smtClean="0"/>
              <a:t>Equity Matters</a:t>
            </a:r>
          </a:p>
          <a:p>
            <a:pPr algn="ctr"/>
            <a:r>
              <a:rPr lang="en-US" dirty="0" smtClean="0"/>
              <a:t>Workshop: All staff</a:t>
            </a:r>
            <a:endParaRPr lang="en-US" dirty="0"/>
          </a:p>
        </p:txBody>
      </p:sp>
      <p:sp>
        <p:nvSpPr>
          <p:cNvPr id="14" name="Oval 13"/>
          <p:cNvSpPr/>
          <p:nvPr/>
        </p:nvSpPr>
        <p:spPr>
          <a:xfrm>
            <a:off x="5923280" y="5068023"/>
            <a:ext cx="2102960" cy="1261416"/>
          </a:xfrm>
          <a:prstGeom prst="ellipse">
            <a:avLst/>
          </a:prstGeom>
          <a:noFill/>
          <a:ln>
            <a:solidFill>
              <a:srgbClr val="981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6968329" y="3335555"/>
            <a:ext cx="282150" cy="167537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61024" y="5129110"/>
            <a:ext cx="1702815" cy="1200329"/>
          </a:xfrm>
          <a:prstGeom prst="rect">
            <a:avLst/>
          </a:prstGeom>
          <a:noFill/>
        </p:spPr>
        <p:txBody>
          <a:bodyPr wrap="square" rtlCol="0">
            <a:spAutoFit/>
          </a:bodyPr>
          <a:lstStyle/>
          <a:p>
            <a:pPr algn="ctr"/>
            <a:r>
              <a:rPr lang="en-US" dirty="0" smtClean="0"/>
              <a:t>Trauma-Informed Leadership Team</a:t>
            </a:r>
            <a:endParaRPr lang="en-US" dirty="0"/>
          </a:p>
        </p:txBody>
      </p:sp>
    </p:spTree>
    <p:extLst>
      <p:ext uri="{BB962C8B-B14F-4D97-AF65-F5344CB8AC3E}">
        <p14:creationId xmlns:p14="http://schemas.microsoft.com/office/powerpoint/2010/main" val="38649360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Outcomes</a:t>
            </a:r>
            <a:endParaRPr lang="en-US" dirty="0">
              <a:effectLst>
                <a:outerShdw blurRad="38100" dist="38100" dir="2700000" algn="tl">
                  <a:srgbClr val="000000">
                    <a:alpha val="43137"/>
                  </a:srgbClr>
                </a:outerShdw>
              </a:effectLst>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938" y="1587234"/>
            <a:ext cx="3654394" cy="4563586"/>
          </a:xfrm>
          <a:prstGeom prst="rect">
            <a:avLst/>
          </a:prstGeom>
        </p:spPr>
      </p:pic>
      <p:grpSp>
        <p:nvGrpSpPr>
          <p:cNvPr id="6" name="Group 5"/>
          <p:cNvGrpSpPr/>
          <p:nvPr/>
        </p:nvGrpSpPr>
        <p:grpSpPr>
          <a:xfrm>
            <a:off x="1197317" y="5771537"/>
            <a:ext cx="4850358" cy="954108"/>
            <a:chOff x="1197317" y="5771537"/>
            <a:chExt cx="4850358" cy="954108"/>
          </a:xfrm>
        </p:grpSpPr>
        <p:sp>
          <p:nvSpPr>
            <p:cNvPr id="8" name="Rectangle 7"/>
            <p:cNvSpPr/>
            <p:nvPr/>
          </p:nvSpPr>
          <p:spPr>
            <a:xfrm>
              <a:off x="3407240" y="5792566"/>
              <a:ext cx="2219101" cy="9330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317" y="5792566"/>
              <a:ext cx="2209923" cy="933078"/>
            </a:xfrm>
            <a:prstGeom prst="rect">
              <a:avLst/>
            </a:prstGeom>
          </p:spPr>
        </p:pic>
        <p:sp>
          <p:nvSpPr>
            <p:cNvPr id="5" name="TextBox 4"/>
            <p:cNvSpPr txBox="1"/>
            <p:nvPr/>
          </p:nvSpPr>
          <p:spPr>
            <a:xfrm>
              <a:off x="3718369" y="5771537"/>
              <a:ext cx="2329306" cy="954107"/>
            </a:xfrm>
            <a:prstGeom prst="rect">
              <a:avLst/>
            </a:prstGeom>
            <a:noFill/>
          </p:spPr>
          <p:txBody>
            <a:bodyPr wrap="square" rtlCol="0">
              <a:spAutoFit/>
            </a:bodyPr>
            <a:lstStyle/>
            <a:p>
              <a:r>
                <a:rPr lang="en-US" sz="1400" dirty="0" smtClean="0">
                  <a:solidFill>
                    <a:srgbClr val="002060"/>
                  </a:solidFill>
                </a:rPr>
                <a:t>Groups: </a:t>
              </a:r>
            </a:p>
            <a:p>
              <a:pPr marL="285750" indent="-285750">
                <a:buFont typeface="Arial" panose="020B0604020202020204" pitchFamily="34" charset="0"/>
                <a:buChar char="•"/>
              </a:pPr>
              <a:r>
                <a:rPr lang="en-US" sz="1400" dirty="0" smtClean="0">
                  <a:solidFill>
                    <a:srgbClr val="002060"/>
                  </a:solidFill>
                </a:rPr>
                <a:t>Survivors of  sexual assault/abuse</a:t>
              </a:r>
            </a:p>
            <a:p>
              <a:pPr marL="285750" indent="-285750">
                <a:buFont typeface="Arial" panose="020B0604020202020204" pitchFamily="34" charset="0"/>
                <a:buChar char="•"/>
              </a:pPr>
              <a:r>
                <a:rPr lang="en-US" sz="1400" dirty="0" smtClean="0">
                  <a:solidFill>
                    <a:srgbClr val="002060"/>
                  </a:solidFill>
                </a:rPr>
                <a:t>Grief</a:t>
              </a:r>
            </a:p>
          </p:txBody>
        </p:sp>
      </p:grpSp>
      <p:pic>
        <p:nvPicPr>
          <p:cNvPr id="4" name="Picture 3" descr="Screen Clipping"/>
          <p:cNvPicPr>
            <a:picLocks noChangeAspect="1"/>
          </p:cNvPicPr>
          <p:nvPr/>
        </p:nvPicPr>
        <p:blipFill rotWithShape="1">
          <a:blip r:embed="rId5">
            <a:extLst>
              <a:ext uri="{28A0092B-C50C-407E-A947-70E740481C1C}">
                <a14:useLocalDpi xmlns:a14="http://schemas.microsoft.com/office/drawing/2010/main" val="0"/>
              </a:ext>
            </a:extLst>
          </a:blip>
          <a:srcRect b="22366"/>
          <a:stretch/>
        </p:blipFill>
        <p:spPr>
          <a:xfrm>
            <a:off x="309432" y="1685301"/>
            <a:ext cx="4379916" cy="3641163"/>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48" y="2156666"/>
            <a:ext cx="3408937" cy="892468"/>
          </a:xfrm>
          <a:prstGeom prst="rect">
            <a:avLst/>
          </a:prstGeom>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35" y="4136608"/>
            <a:ext cx="3405250" cy="927387"/>
          </a:xfrm>
          <a:prstGeom prst="rect">
            <a:avLst/>
          </a:prstGeom>
        </p:spPr>
      </p:pic>
    </p:spTree>
    <p:extLst>
      <p:ext uri="{BB962C8B-B14F-4D97-AF65-F5344CB8AC3E}">
        <p14:creationId xmlns:p14="http://schemas.microsoft.com/office/powerpoint/2010/main" val="203188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Continuous Improvement Model</a:t>
            </a:r>
            <a:endParaRPr lang="en-US" dirty="0">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1260750459"/>
              </p:ext>
            </p:extLst>
          </p:nvPr>
        </p:nvGraphicFramePr>
        <p:xfrm>
          <a:off x="763793" y="1764253"/>
          <a:ext cx="8002255" cy="4625788"/>
        </p:xfrm>
        <a:graphic>
          <a:graphicData uri="http://schemas.openxmlformats.org/drawingml/2006/table">
            <a:tbl>
              <a:tblPr firstRow="1" firstCol="1" bandRow="1"/>
              <a:tblGrid>
                <a:gridCol w="2664833">
                  <a:extLst>
                    <a:ext uri="{9D8B030D-6E8A-4147-A177-3AD203B41FA5}">
                      <a16:colId xmlns:a16="http://schemas.microsoft.com/office/drawing/2014/main" val="3677561667"/>
                    </a:ext>
                  </a:extLst>
                </a:gridCol>
                <a:gridCol w="2672589">
                  <a:extLst>
                    <a:ext uri="{9D8B030D-6E8A-4147-A177-3AD203B41FA5}">
                      <a16:colId xmlns:a16="http://schemas.microsoft.com/office/drawing/2014/main" val="808183742"/>
                    </a:ext>
                  </a:extLst>
                </a:gridCol>
                <a:gridCol w="2664833">
                  <a:extLst>
                    <a:ext uri="{9D8B030D-6E8A-4147-A177-3AD203B41FA5}">
                      <a16:colId xmlns:a16="http://schemas.microsoft.com/office/drawing/2014/main" val="2018823069"/>
                    </a:ext>
                  </a:extLst>
                </a:gridCol>
              </a:tblGrid>
              <a:tr h="313613">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Data Disaggregation</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Timeline Development</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Instructional Focus</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542019025"/>
                  </a:ext>
                </a:extLst>
              </a:tr>
              <a:tr h="1999281">
                <a:tc>
                  <a:txBody>
                    <a:bodyPr/>
                    <a:lstStyle/>
                    <a:p>
                      <a:pPr marL="0" marR="228600" algn="l">
                        <a:lnSpc>
                          <a:spcPct val="100000"/>
                        </a:lnSpc>
                        <a:spcBef>
                          <a:spcPts val="0"/>
                        </a:spcBef>
                        <a:spcAft>
                          <a:spcPts val="0"/>
                        </a:spcAft>
                      </a:pPr>
                      <a:r>
                        <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p>
                    <a:p>
                      <a:pPr marL="0" marR="228600" algn="l">
                        <a:lnSpc>
                          <a:spcPct val="100000"/>
                        </a:lnSpc>
                        <a:spcBef>
                          <a:spcPts val="0"/>
                        </a:spcBef>
                        <a:spcAft>
                          <a:spcPts val="0"/>
                        </a:spcAft>
                      </a:pPr>
                      <a:r>
                        <a:rPr lang="en-US" sz="1100" b="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Content</a:t>
                      </a: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teams and MTSS t</a:t>
                      </a:r>
                      <a:r>
                        <a:rPr lang="en-US" sz="1100" b="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eams</a:t>
                      </a: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meet regularly to disaggregate data, including state assessments, common formative and summative assessments, attendance, discipline.</a:t>
                      </a: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28600" algn="l">
                        <a:lnSpc>
                          <a:spcPts val="12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ts val="1200"/>
                        </a:lnSpc>
                        <a:spcBef>
                          <a:spcPts val="0"/>
                        </a:spcBef>
                        <a:spcAft>
                          <a:spcPts val="0"/>
                        </a:spcAft>
                      </a:pPr>
                      <a:r>
                        <a:rPr lang="en-US" sz="1100" b="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Using</a:t>
                      </a: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district work on curriculum mapping and CHS content teams, we map our instructional timeline. </a:t>
                      </a:r>
                    </a:p>
                    <a:p>
                      <a:pPr marL="0" marR="228600" algn="l">
                        <a:lnSpc>
                          <a:spcPts val="1200"/>
                        </a:lnSpc>
                        <a:spcBef>
                          <a:spcPts val="0"/>
                        </a:spcBef>
                        <a:spcAft>
                          <a:spcPts val="0"/>
                        </a:spcAft>
                      </a:pP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28600" algn="l">
                        <a:lnSpc>
                          <a:spcPts val="12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ts val="1200"/>
                        </a:lnSpc>
                        <a:spcBef>
                          <a:spcPts val="0"/>
                        </a:spcBef>
                        <a:spcAft>
                          <a:spcPts val="0"/>
                        </a:spcAft>
                      </a:pPr>
                      <a:r>
                        <a:rPr lang="en-US" sz="1100" b="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Content and MTSS teams use data to</a:t>
                      </a: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determine instructional strategies. We use the resources of instructional facilitators and professional development to guide us in the use of research-based practices. </a:t>
                      </a: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826567"/>
                  </a:ext>
                </a:extLst>
              </a:tr>
              <a:tr h="313613">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Assessment</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Tutorials, Enrichment, </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and Maintenance</a:t>
                      </a:r>
                      <a:endParaRPr lang="en-US" sz="11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228600" algn="ctr">
                        <a:lnSpc>
                          <a:spcPts val="1200"/>
                        </a:lnSpc>
                        <a:spcBef>
                          <a:spcPts val="0"/>
                        </a:spcBef>
                        <a:spcAft>
                          <a:spcPts val="0"/>
                        </a:spcAft>
                      </a:pPr>
                      <a:r>
                        <a:rPr lang="en-US" sz="1100" b="1" dirty="0">
                          <a:solidFill>
                            <a:srgbClr val="FFFFFF"/>
                          </a:solidFill>
                          <a:effectLst/>
                          <a:latin typeface="Georgia" panose="02040502050405020303" pitchFamily="18" charset="0"/>
                          <a:ea typeface="Calibri" panose="020F0502020204030204" pitchFamily="34" charset="0"/>
                          <a:cs typeface="Times New Roman" panose="02020603050405020304" pitchFamily="18" charset="0"/>
                        </a:rPr>
                        <a:t>Monitoring</a:t>
                      </a:r>
                      <a:endParaRPr lang="en-US" sz="1100" b="1"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2700" marR="62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313868193"/>
                  </a:ext>
                </a:extLst>
              </a:tr>
              <a:tr h="1999281">
                <a:tc>
                  <a:txBody>
                    <a:bodyPr/>
                    <a:lstStyle/>
                    <a:p>
                      <a:pPr marL="0" marR="228600" algn="l">
                        <a:lnSpc>
                          <a:spcPts val="12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ts val="1200"/>
                        </a:lnSpc>
                        <a:spcBef>
                          <a:spcPts val="0"/>
                        </a:spcBef>
                        <a:spcAft>
                          <a:spcPts val="0"/>
                        </a:spcAft>
                      </a:pPr>
                      <a:r>
                        <a:rPr lang="en-US" sz="1100" b="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Results</a:t>
                      </a: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of formative and summative assessments guide our next steps.</a:t>
                      </a:r>
                    </a:p>
                    <a:p>
                      <a:pPr marL="171450" marR="228600" indent="-171450" algn="l">
                        <a:lnSpc>
                          <a:spcPts val="1200"/>
                        </a:lnSpc>
                        <a:spcBef>
                          <a:spcPts val="0"/>
                        </a:spcBef>
                        <a:spcAft>
                          <a:spcPts val="0"/>
                        </a:spcAft>
                        <a:buFontTx/>
                        <a:buChar char="-"/>
                      </a:pP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Classroom assessments</a:t>
                      </a:r>
                    </a:p>
                    <a:p>
                      <a:pPr marL="171450" marR="228600" indent="-171450" algn="l">
                        <a:lnSpc>
                          <a:spcPts val="1200"/>
                        </a:lnSpc>
                        <a:spcBef>
                          <a:spcPts val="0"/>
                        </a:spcBef>
                        <a:spcAft>
                          <a:spcPts val="0"/>
                        </a:spcAft>
                        <a:buFontTx/>
                        <a:buChar char="-"/>
                      </a:pP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Student/staff surveys for discipline, social/emotional learning.</a:t>
                      </a: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28600" algn="l">
                        <a:lnSpc>
                          <a:spcPts val="12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ts val="1200"/>
                        </a:lnSpc>
                        <a:spcBef>
                          <a:spcPts val="0"/>
                        </a:spcBef>
                        <a:spcAft>
                          <a:spcPts val="0"/>
                        </a:spcAft>
                      </a:pPr>
                      <a:r>
                        <a:rPr lang="en-US" sz="1100" b="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Maintenance</a:t>
                      </a: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Tier 1 strategies: differentiation in the classroom, re-teaching, PBIS lessons, kernels, freshman finals prep are examples</a:t>
                      </a:r>
                    </a:p>
                    <a:p>
                      <a:pPr marL="0" marR="228600" algn="l">
                        <a:lnSpc>
                          <a:spcPts val="1200"/>
                        </a:lnSpc>
                        <a:spcBef>
                          <a:spcPts val="0"/>
                        </a:spcBef>
                        <a:spcAft>
                          <a:spcPts val="0"/>
                        </a:spcAft>
                      </a:pPr>
                      <a:endPar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0" marR="228600" algn="l">
                        <a:lnSpc>
                          <a:spcPts val="1200"/>
                        </a:lnSpc>
                        <a:spcBef>
                          <a:spcPts val="0"/>
                        </a:spcBef>
                        <a:spcAft>
                          <a:spcPts val="0"/>
                        </a:spcAft>
                      </a:pP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Tutorials: Bruin Success Time, Saturday Academy, PAWS tutoring, credit recovery systems</a:t>
                      </a:r>
                    </a:p>
                    <a:p>
                      <a:pPr marL="0" marR="228600" algn="l">
                        <a:lnSpc>
                          <a:spcPts val="1200"/>
                        </a:lnSpc>
                        <a:spcBef>
                          <a:spcPts val="0"/>
                        </a:spcBef>
                        <a:spcAft>
                          <a:spcPts val="0"/>
                        </a:spcAft>
                      </a:pPr>
                      <a:endPar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0" marR="228600" algn="l">
                        <a:lnSpc>
                          <a:spcPts val="1200"/>
                        </a:lnSpc>
                        <a:spcBef>
                          <a:spcPts val="0"/>
                        </a:spcBef>
                        <a:spcAft>
                          <a:spcPts val="0"/>
                        </a:spcAft>
                      </a:pP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Enrichment: Challenging options, extensions</a:t>
                      </a: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28600" algn="l">
                        <a:lnSpc>
                          <a:spcPts val="1200"/>
                        </a:lnSpc>
                        <a:spcBef>
                          <a:spcPts val="0"/>
                        </a:spcBef>
                        <a:spcAft>
                          <a:spcPts val="0"/>
                        </a:spcAft>
                      </a:pPr>
                      <a:r>
                        <a:rPr lang="en-US" sz="10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000" b="1" dirty="0" smtClean="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228600" algn="l">
                        <a:lnSpc>
                          <a:spcPts val="1200"/>
                        </a:lnSpc>
                        <a:spcBef>
                          <a:spcPts val="0"/>
                        </a:spcBef>
                        <a:spcAft>
                          <a:spcPts val="0"/>
                        </a:spcAft>
                      </a:pPr>
                      <a:r>
                        <a:rPr lang="en-US" sz="1100" b="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Interim</a:t>
                      </a: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assessments</a:t>
                      </a:r>
                    </a:p>
                    <a:p>
                      <a:pPr marL="0" marR="228600" algn="l">
                        <a:lnSpc>
                          <a:spcPts val="1200"/>
                        </a:lnSpc>
                        <a:spcBef>
                          <a:spcPts val="0"/>
                        </a:spcBef>
                        <a:spcAft>
                          <a:spcPts val="0"/>
                        </a:spcAft>
                      </a:pP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Regular administrative team walk-throughs</a:t>
                      </a:r>
                    </a:p>
                    <a:p>
                      <a:pPr marL="0" marR="228600" algn="l">
                        <a:lnSpc>
                          <a:spcPts val="1200"/>
                        </a:lnSpc>
                        <a:spcBef>
                          <a:spcPts val="0"/>
                        </a:spcBef>
                        <a:spcAft>
                          <a:spcPts val="0"/>
                        </a:spcAft>
                      </a:pPr>
                      <a:r>
                        <a:rPr lang="en-US" sz="1100" b="0" baseline="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LIF notes and feedback</a:t>
                      </a:r>
                    </a:p>
                    <a:p>
                      <a:pPr marL="0" marR="228600" algn="l">
                        <a:lnSpc>
                          <a:spcPts val="1200"/>
                        </a:lnSpc>
                        <a:spcBef>
                          <a:spcPts val="0"/>
                        </a:spcBef>
                        <a:spcAft>
                          <a:spcPts val="0"/>
                        </a:spcAft>
                      </a:pPr>
                      <a:endParaRPr lang="en-US" sz="11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2700" marR="62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7477708"/>
                  </a:ext>
                </a:extLst>
              </a:tr>
            </a:tbl>
          </a:graphicData>
        </a:graphic>
      </p:graphicFrame>
    </p:spTree>
    <p:extLst>
      <p:ext uri="{BB962C8B-B14F-4D97-AF65-F5344CB8AC3E}">
        <p14:creationId xmlns:p14="http://schemas.microsoft.com/office/powerpoint/2010/main" val="42083790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Monitoring: LIF Notes</a:t>
            </a:r>
            <a:endParaRPr lang="en-US" dirty="0">
              <a:effectLst>
                <a:outerShdw blurRad="38100" dist="38100" dir="2700000" algn="tl">
                  <a:srgbClr val="000000">
                    <a:alpha val="43137"/>
                  </a:srgbClr>
                </a:outerShdw>
              </a:effectLst>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79" y="1531583"/>
            <a:ext cx="3962800" cy="4997456"/>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375" y="3340640"/>
            <a:ext cx="6592939" cy="2015747"/>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4013" y="1545933"/>
            <a:ext cx="4750419" cy="5091647"/>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5869" y="2701226"/>
            <a:ext cx="6623012" cy="2451541"/>
          </a:xfrm>
          <a:prstGeom prst="rect">
            <a:avLst/>
          </a:prstGeom>
        </p:spPr>
      </p:pic>
    </p:spTree>
    <p:extLst>
      <p:ext uri="{BB962C8B-B14F-4D97-AF65-F5344CB8AC3E}">
        <p14:creationId xmlns:p14="http://schemas.microsoft.com/office/powerpoint/2010/main" val="131593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outerShdw blurRad="38100" dist="38100" dir="2700000" algn="tl">
                    <a:srgbClr val="000000">
                      <a:alpha val="43137"/>
                    </a:srgbClr>
                  </a:outerShdw>
                </a:effectLst>
              </a:rPr>
              <a:t>Thank you!</a:t>
            </a:r>
          </a:p>
        </p:txBody>
      </p:sp>
      <p:sp>
        <p:nvSpPr>
          <p:cNvPr id="3" name="Content Placeholder 2"/>
          <p:cNvSpPr>
            <a:spLocks noGrp="1"/>
          </p:cNvSpPr>
          <p:nvPr>
            <p:ph sz="quarter" idx="1"/>
          </p:nvPr>
        </p:nvSpPr>
        <p:spPr/>
        <p:txBody>
          <a:bodyPr>
            <a:normAutofit fontScale="85000" lnSpcReduction="20000"/>
          </a:bodyPr>
          <a:lstStyle/>
          <a:p>
            <a:pPr lvl="0">
              <a:buClr>
                <a:srgbClr val="981E32"/>
              </a:buClr>
              <a:buFont typeface="Wingdings" panose="05000000000000000000" pitchFamily="2" charset="2"/>
              <a:buChar char="q"/>
            </a:pPr>
            <a:r>
              <a:rPr lang="en-US" dirty="0">
                <a:solidFill>
                  <a:srgbClr val="981E32"/>
                </a:solidFill>
                <a:effectLst>
                  <a:outerShdw blurRad="38100" dist="38100" dir="2700000" algn="tl">
                    <a:srgbClr val="000000">
                      <a:alpha val="43137"/>
                    </a:srgbClr>
                  </a:outerShdw>
                </a:effectLst>
              </a:rPr>
              <a:t>Math Support</a:t>
            </a:r>
          </a:p>
          <a:p>
            <a:pPr lvl="1">
              <a:buClr>
                <a:srgbClr val="981E32"/>
              </a:buClr>
              <a:buFont typeface="Wingdings" panose="05000000000000000000" pitchFamily="2" charset="2"/>
              <a:buChar char="q"/>
            </a:pPr>
            <a:r>
              <a:rPr lang="en-US" dirty="0">
                <a:solidFill>
                  <a:srgbClr val="981E32"/>
                </a:solidFill>
                <a:effectLst>
                  <a:outerShdw blurRad="38100" dist="38100" dir="2700000" algn="tl">
                    <a:srgbClr val="000000">
                      <a:alpha val="43137"/>
                    </a:srgbClr>
                  </a:outerShdw>
                </a:effectLst>
              </a:rPr>
              <a:t>Intensified Algebra</a:t>
            </a:r>
          </a:p>
          <a:p>
            <a:pPr lvl="1">
              <a:buClr>
                <a:srgbClr val="981E32"/>
              </a:buClr>
              <a:buFont typeface="Wingdings" panose="05000000000000000000" pitchFamily="2" charset="2"/>
              <a:buChar char="q"/>
            </a:pPr>
            <a:r>
              <a:rPr lang="en-US" dirty="0">
                <a:solidFill>
                  <a:srgbClr val="981E32"/>
                </a:solidFill>
                <a:effectLst>
                  <a:outerShdw blurRad="38100" dist="38100" dir="2700000" algn="tl">
                    <a:srgbClr val="000000">
                      <a:alpha val="43137"/>
                    </a:srgbClr>
                  </a:outerShdw>
                </a:effectLst>
              </a:rPr>
              <a:t>Bridge to College Math</a:t>
            </a:r>
          </a:p>
          <a:p>
            <a:pPr lvl="1">
              <a:buClr>
                <a:srgbClr val="981E32"/>
              </a:buClr>
              <a:buFont typeface="Wingdings" panose="05000000000000000000" pitchFamily="2" charset="2"/>
              <a:buChar char="q"/>
            </a:pPr>
            <a:r>
              <a:rPr lang="en-US" dirty="0">
                <a:solidFill>
                  <a:srgbClr val="981E32"/>
                </a:solidFill>
                <a:effectLst>
                  <a:outerShdw blurRad="38100" dist="38100" dir="2700000" algn="tl">
                    <a:srgbClr val="000000">
                      <a:alpha val="43137"/>
                    </a:srgbClr>
                  </a:outerShdw>
                </a:effectLst>
              </a:rPr>
              <a:t>Alignment </a:t>
            </a:r>
            <a:r>
              <a:rPr lang="en-US" dirty="0" smtClean="0">
                <a:solidFill>
                  <a:srgbClr val="981E32"/>
                </a:solidFill>
                <a:effectLst>
                  <a:outerShdw blurRad="38100" dist="38100" dir="2700000" algn="tl">
                    <a:srgbClr val="000000">
                      <a:alpha val="43137"/>
                    </a:srgbClr>
                  </a:outerShdw>
                </a:effectLst>
              </a:rPr>
              <a:t>Work</a:t>
            </a:r>
          </a:p>
          <a:p>
            <a:pPr lvl="1">
              <a:buClr>
                <a:srgbClr val="981E32"/>
              </a:buClr>
              <a:buFont typeface="Wingdings" panose="05000000000000000000" pitchFamily="2" charset="2"/>
              <a:buChar char="q"/>
            </a:pPr>
            <a:r>
              <a:rPr lang="en-US" dirty="0" smtClean="0">
                <a:solidFill>
                  <a:srgbClr val="981E32"/>
                </a:solidFill>
                <a:effectLst>
                  <a:outerShdw blurRad="38100" dist="38100" dir="2700000" algn="tl">
                    <a:srgbClr val="000000">
                      <a:alpha val="43137"/>
                    </a:srgbClr>
                  </a:outerShdw>
                </a:effectLst>
              </a:rPr>
              <a:t>Sheltered ELL Class</a:t>
            </a:r>
            <a:endParaRPr lang="en-US" dirty="0">
              <a:solidFill>
                <a:srgbClr val="981E32"/>
              </a:solidFill>
              <a:effectLst>
                <a:outerShdw blurRad="38100" dist="38100" dir="2700000" algn="tl">
                  <a:srgbClr val="000000">
                    <a:alpha val="43137"/>
                  </a:srgbClr>
                </a:outerShdw>
              </a:effectLst>
            </a:endParaRPr>
          </a:p>
          <a:p>
            <a:pPr>
              <a:buClr>
                <a:srgbClr val="981E32"/>
              </a:buClr>
              <a:buFont typeface="Wingdings" panose="05000000000000000000" pitchFamily="2" charset="2"/>
              <a:buChar char="q"/>
            </a:pPr>
            <a:r>
              <a:rPr lang="en-US" dirty="0">
                <a:solidFill>
                  <a:srgbClr val="981E32"/>
                </a:solidFill>
                <a:effectLst>
                  <a:outerShdw blurRad="38100" dist="38100" dir="2700000" algn="tl">
                    <a:srgbClr val="000000">
                      <a:alpha val="43137"/>
                    </a:srgbClr>
                  </a:outerShdw>
                </a:effectLst>
              </a:rPr>
              <a:t>Administrative Support </a:t>
            </a:r>
            <a:r>
              <a:rPr lang="en-US" dirty="0" err="1" smtClean="0">
                <a:solidFill>
                  <a:srgbClr val="981E32"/>
                </a:solidFill>
                <a:effectLst>
                  <a:outerShdw blurRad="38100" dist="38100" dir="2700000" algn="tl">
                    <a:srgbClr val="000000">
                      <a:alpha val="43137"/>
                    </a:srgbClr>
                  </a:outerShdw>
                </a:effectLst>
              </a:rPr>
              <a:t>Paraeducator</a:t>
            </a:r>
            <a:endParaRPr lang="en-US" dirty="0" smtClean="0">
              <a:solidFill>
                <a:srgbClr val="981E32"/>
              </a:solidFill>
              <a:effectLst>
                <a:outerShdw blurRad="38100" dist="38100" dir="2700000" algn="tl">
                  <a:srgbClr val="000000">
                    <a:alpha val="43137"/>
                  </a:srgbClr>
                </a:outerShdw>
              </a:effectLst>
            </a:endParaRPr>
          </a:p>
          <a:p>
            <a:pPr lvl="1">
              <a:buClr>
                <a:srgbClr val="981E32"/>
              </a:buClr>
              <a:buFont typeface="Wingdings" panose="05000000000000000000" pitchFamily="2" charset="2"/>
              <a:buChar char="q"/>
            </a:pPr>
            <a:r>
              <a:rPr lang="en-US" dirty="0" smtClean="0">
                <a:solidFill>
                  <a:srgbClr val="981E32"/>
                </a:solidFill>
                <a:effectLst>
                  <a:outerShdw blurRad="38100" dist="38100" dir="2700000" algn="tl">
                    <a:srgbClr val="000000">
                      <a:alpha val="43137"/>
                    </a:srgbClr>
                  </a:outerShdw>
                </a:effectLst>
              </a:rPr>
              <a:t>Extra Hours</a:t>
            </a:r>
            <a:endParaRPr lang="en-US" dirty="0">
              <a:solidFill>
                <a:srgbClr val="981E32"/>
              </a:solidFill>
              <a:effectLst>
                <a:outerShdw blurRad="38100" dist="38100" dir="2700000" algn="tl">
                  <a:srgbClr val="000000">
                    <a:alpha val="43137"/>
                  </a:srgbClr>
                </a:outerShdw>
              </a:effectLst>
            </a:endParaRPr>
          </a:p>
          <a:p>
            <a:pPr lvl="0">
              <a:buClr>
                <a:srgbClr val="981E32"/>
              </a:buClr>
              <a:buFont typeface="Wingdings" panose="05000000000000000000" pitchFamily="2" charset="2"/>
              <a:buChar char="q"/>
            </a:pPr>
            <a:r>
              <a:rPr lang="en-US" dirty="0" smtClean="0">
                <a:solidFill>
                  <a:srgbClr val="981E32"/>
                </a:solidFill>
                <a:effectLst>
                  <a:outerShdw blurRad="38100" dist="38100" dir="2700000" algn="tl">
                    <a:srgbClr val="000000">
                      <a:alpha val="43137"/>
                    </a:srgbClr>
                  </a:outerShdw>
                </a:effectLst>
              </a:rPr>
              <a:t>On </a:t>
            </a:r>
            <a:r>
              <a:rPr lang="en-US" dirty="0">
                <a:solidFill>
                  <a:srgbClr val="981E32"/>
                </a:solidFill>
                <a:effectLst>
                  <a:outerShdw blurRad="38100" dist="38100" dir="2700000" algn="tl">
                    <a:srgbClr val="000000">
                      <a:alpha val="43137"/>
                    </a:srgbClr>
                  </a:outerShdw>
                </a:effectLst>
              </a:rPr>
              <a:t>Time </a:t>
            </a:r>
            <a:r>
              <a:rPr lang="en-US" dirty="0" smtClean="0">
                <a:solidFill>
                  <a:srgbClr val="981E32"/>
                </a:solidFill>
                <a:effectLst>
                  <a:outerShdw blurRad="38100" dist="38100" dir="2700000" algn="tl">
                    <a:srgbClr val="000000">
                      <a:alpha val="43137"/>
                    </a:srgbClr>
                  </a:outerShdw>
                </a:effectLst>
              </a:rPr>
              <a:t>Graduation/24 Credit </a:t>
            </a:r>
            <a:r>
              <a:rPr lang="en-US" dirty="0">
                <a:solidFill>
                  <a:srgbClr val="981E32"/>
                </a:solidFill>
                <a:effectLst>
                  <a:outerShdw blurRad="38100" dist="38100" dir="2700000" algn="tl">
                    <a:srgbClr val="000000">
                      <a:alpha val="43137"/>
                    </a:srgbClr>
                  </a:outerShdw>
                </a:effectLst>
              </a:rPr>
              <a:t>Support </a:t>
            </a:r>
            <a:endParaRPr lang="en-US" dirty="0" smtClean="0">
              <a:solidFill>
                <a:srgbClr val="981E32"/>
              </a:solidFill>
              <a:effectLst>
                <a:outerShdw blurRad="38100" dist="38100" dir="2700000" algn="tl">
                  <a:srgbClr val="000000">
                    <a:alpha val="43137"/>
                  </a:srgbClr>
                </a:outerShdw>
              </a:effectLst>
            </a:endParaRPr>
          </a:p>
          <a:p>
            <a:pPr lvl="1">
              <a:buClr>
                <a:srgbClr val="981E32"/>
              </a:buClr>
              <a:buFont typeface="Wingdings" panose="05000000000000000000" pitchFamily="2" charset="2"/>
              <a:buChar char="q"/>
            </a:pPr>
            <a:r>
              <a:rPr lang="en-US" dirty="0" smtClean="0">
                <a:solidFill>
                  <a:srgbClr val="981E32"/>
                </a:solidFill>
                <a:effectLst>
                  <a:outerShdw blurRad="38100" dist="38100" dir="2700000" algn="tl">
                    <a:srgbClr val="000000">
                      <a:alpha val="43137"/>
                    </a:srgbClr>
                  </a:outerShdw>
                </a:effectLst>
              </a:rPr>
              <a:t>World Language</a:t>
            </a:r>
          </a:p>
          <a:p>
            <a:pPr lvl="1">
              <a:buClr>
                <a:srgbClr val="981E32"/>
              </a:buClr>
              <a:buFont typeface="Wingdings" panose="05000000000000000000" pitchFamily="2" charset="2"/>
              <a:buChar char="q"/>
            </a:pPr>
            <a:r>
              <a:rPr lang="en-US" dirty="0" smtClean="0">
                <a:solidFill>
                  <a:srgbClr val="981E32"/>
                </a:solidFill>
                <a:effectLst>
                  <a:outerShdw blurRad="38100" dist="38100" dir="2700000" algn="tl">
                    <a:srgbClr val="000000">
                      <a:alpha val="43137"/>
                    </a:srgbClr>
                  </a:outerShdw>
                </a:effectLst>
              </a:rPr>
              <a:t>24 Credit Pilot</a:t>
            </a:r>
            <a:endParaRPr lang="en-US" dirty="0">
              <a:solidFill>
                <a:srgbClr val="981E32"/>
              </a:solidFill>
              <a:effectLst>
                <a:outerShdw blurRad="38100" dist="38100" dir="2700000" algn="tl">
                  <a:srgbClr val="000000">
                    <a:alpha val="43137"/>
                  </a:srgbClr>
                </a:outerShdw>
              </a:effectLst>
            </a:endParaRPr>
          </a:p>
          <a:p>
            <a:pPr lvl="0">
              <a:buClr>
                <a:srgbClr val="981E32"/>
              </a:buClr>
              <a:buFont typeface="Wingdings" panose="05000000000000000000" pitchFamily="2" charset="2"/>
              <a:buChar char="q"/>
            </a:pPr>
            <a:r>
              <a:rPr lang="en-US" dirty="0">
                <a:solidFill>
                  <a:srgbClr val="981E32"/>
                </a:solidFill>
                <a:effectLst>
                  <a:outerShdw blurRad="38100" dist="38100" dir="2700000" algn="tl">
                    <a:srgbClr val="000000">
                      <a:alpha val="43137"/>
                    </a:srgbClr>
                  </a:outerShdw>
                </a:effectLst>
              </a:rPr>
              <a:t>Alignment Work in Content Areas</a:t>
            </a:r>
          </a:p>
          <a:p>
            <a:pPr>
              <a:buClr>
                <a:srgbClr val="981E32"/>
              </a:buClr>
              <a:buFont typeface="Wingdings" panose="05000000000000000000" pitchFamily="2" charset="2"/>
              <a:buChar char="q"/>
            </a:pPr>
            <a:r>
              <a:rPr lang="en-US" dirty="0">
                <a:solidFill>
                  <a:srgbClr val="981E32"/>
                </a:solidFill>
                <a:effectLst>
                  <a:outerShdw blurRad="38100" dist="38100" dir="2700000" algn="tl">
                    <a:srgbClr val="000000">
                      <a:alpha val="43137"/>
                    </a:srgbClr>
                  </a:outerShdw>
                </a:effectLst>
              </a:rPr>
              <a:t>Sea Mar Mental Health Support</a:t>
            </a:r>
          </a:p>
          <a:p>
            <a:endParaRPr lang="en-US" dirty="0"/>
          </a:p>
        </p:txBody>
      </p:sp>
    </p:spTree>
    <p:extLst>
      <p:ext uri="{BB962C8B-B14F-4D97-AF65-F5344CB8AC3E}">
        <p14:creationId xmlns:p14="http://schemas.microsoft.com/office/powerpoint/2010/main" val="3066057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AP Participation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lstStyle/>
          <a:p>
            <a:endParaRPr lang="en-US" dirty="0"/>
          </a:p>
        </p:txBody>
      </p:sp>
      <p:pic>
        <p:nvPicPr>
          <p:cNvPr id="8" name="Picture 7"/>
          <p:cNvPicPr>
            <a:picLocks/>
          </p:cNvPicPr>
          <p:nvPr/>
        </p:nvPicPr>
        <p:blipFill>
          <a:blip r:embed="rId3"/>
          <a:stretch>
            <a:fillRect/>
          </a:stretch>
        </p:blipFill>
        <p:spPr>
          <a:xfrm>
            <a:off x="735419" y="1600200"/>
            <a:ext cx="7721244" cy="4724400"/>
          </a:xfrm>
          <a:prstGeom prst="rect">
            <a:avLst/>
          </a:prstGeom>
          <a:solidFill>
            <a:schemeClr val="bg1"/>
          </a:solidFill>
        </p:spPr>
      </p:pic>
    </p:spTree>
    <p:extLst>
      <p:ext uri="{BB962C8B-B14F-4D97-AF65-F5344CB8AC3E}">
        <p14:creationId xmlns:p14="http://schemas.microsoft.com/office/powerpoint/2010/main" val="21198450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outerShdw blurRad="38100" dist="38100" dir="2700000" algn="tl">
                    <a:srgbClr val="000000">
                      <a:alpha val="43137"/>
                    </a:srgbClr>
                  </a:outerShdw>
                </a:effectLst>
              </a:rPr>
              <a:t>Supports Needed</a:t>
            </a:r>
          </a:p>
        </p:txBody>
      </p:sp>
      <p:sp>
        <p:nvSpPr>
          <p:cNvPr id="3" name="Content Placeholder 2"/>
          <p:cNvSpPr>
            <a:spLocks noGrp="1"/>
          </p:cNvSpPr>
          <p:nvPr>
            <p:ph sz="quarter" idx="1"/>
          </p:nvPr>
        </p:nvSpPr>
        <p:spPr/>
        <p:txBody>
          <a:bodyPr>
            <a:normAutofit fontScale="92500" lnSpcReduction="10000"/>
          </a:bodyPr>
          <a:lstStyle/>
          <a:p>
            <a:pPr lvl="0">
              <a:buClr>
                <a:srgbClr val="981E32"/>
              </a:buClr>
              <a:buFont typeface="Wingdings" panose="05000000000000000000" pitchFamily="2" charset="2"/>
              <a:buChar char="q"/>
            </a:pPr>
            <a:r>
              <a:rPr lang="en-US" sz="2700" dirty="0" smtClean="0">
                <a:solidFill>
                  <a:srgbClr val="981E32"/>
                </a:solidFill>
                <a:effectLst>
                  <a:outerShdw blurRad="38100" dist="38100" dir="2700000" algn="tl">
                    <a:srgbClr val="000000">
                      <a:alpha val="43137"/>
                    </a:srgbClr>
                  </a:outerShdw>
                </a:effectLst>
              </a:rPr>
              <a:t>Support </a:t>
            </a:r>
            <a:r>
              <a:rPr lang="en-US" sz="2700" dirty="0">
                <a:solidFill>
                  <a:srgbClr val="981E32"/>
                </a:solidFill>
                <a:effectLst>
                  <a:outerShdw blurRad="38100" dist="38100" dir="2700000" algn="tl">
                    <a:srgbClr val="000000">
                      <a:alpha val="43137"/>
                    </a:srgbClr>
                  </a:outerShdw>
                </a:effectLst>
              </a:rPr>
              <a:t>for Transition to High School for </a:t>
            </a:r>
            <a:r>
              <a:rPr lang="en-US" sz="2700" dirty="0" smtClean="0">
                <a:solidFill>
                  <a:srgbClr val="981E32"/>
                </a:solidFill>
                <a:effectLst>
                  <a:outerShdw blurRad="38100" dist="38100" dir="2700000" algn="tl">
                    <a:srgbClr val="000000">
                      <a:alpha val="43137"/>
                    </a:srgbClr>
                  </a:outerShdw>
                </a:effectLst>
              </a:rPr>
              <a:t>Freshmen/Early Intervention for 24 Credit Requirement</a:t>
            </a:r>
            <a:endParaRPr lang="en-US" sz="2700" dirty="0">
              <a:solidFill>
                <a:srgbClr val="981E32"/>
              </a:solidFill>
              <a:effectLst>
                <a:outerShdw blurRad="38100" dist="38100" dir="2700000" algn="tl">
                  <a:srgbClr val="000000">
                    <a:alpha val="43137"/>
                  </a:srgbClr>
                </a:outerShdw>
              </a:effectLst>
            </a:endParaRPr>
          </a:p>
          <a:p>
            <a:pPr lvl="1">
              <a:buClr>
                <a:srgbClr val="53565A"/>
              </a:buClr>
              <a:buFont typeface="Wingdings" panose="05000000000000000000" pitchFamily="2" charset="2"/>
              <a:buChar char="q"/>
            </a:pPr>
            <a:r>
              <a:rPr lang="en-US" sz="2400" dirty="0" smtClean="0">
                <a:solidFill>
                  <a:srgbClr val="981E32"/>
                </a:solidFill>
              </a:rPr>
              <a:t>Additional Sections of Intensified Algebra</a:t>
            </a:r>
            <a:endParaRPr lang="en-US" sz="2400" dirty="0">
              <a:solidFill>
                <a:srgbClr val="981E32"/>
              </a:solidFill>
            </a:endParaRPr>
          </a:p>
          <a:p>
            <a:pPr lvl="1">
              <a:buClr>
                <a:srgbClr val="53565A"/>
              </a:buClr>
              <a:buFont typeface="Wingdings" panose="05000000000000000000" pitchFamily="2" charset="2"/>
              <a:buChar char="q"/>
            </a:pPr>
            <a:r>
              <a:rPr lang="en-US" sz="2400" dirty="0" smtClean="0">
                <a:solidFill>
                  <a:srgbClr val="981E32"/>
                </a:solidFill>
              </a:rPr>
              <a:t>Opportunities </a:t>
            </a:r>
            <a:r>
              <a:rPr lang="en-US" sz="2400" dirty="0">
                <a:solidFill>
                  <a:srgbClr val="981E32"/>
                </a:solidFill>
              </a:rPr>
              <a:t>for </a:t>
            </a:r>
            <a:r>
              <a:rPr lang="en-US" sz="2400" dirty="0" smtClean="0">
                <a:solidFill>
                  <a:srgbClr val="981E32"/>
                </a:solidFill>
              </a:rPr>
              <a:t>acceleration</a:t>
            </a:r>
          </a:p>
          <a:p>
            <a:pPr lvl="0">
              <a:buClr>
                <a:srgbClr val="53565A"/>
              </a:buClr>
              <a:buFont typeface="Wingdings" panose="05000000000000000000" pitchFamily="2" charset="2"/>
              <a:buChar char="q"/>
            </a:pPr>
            <a:r>
              <a:rPr lang="en-US" sz="2700" dirty="0" smtClean="0">
                <a:solidFill>
                  <a:srgbClr val="981E32"/>
                </a:solidFill>
                <a:effectLst>
                  <a:outerShdw blurRad="38100" dist="38100" dir="2700000" algn="tl">
                    <a:srgbClr val="000000">
                      <a:alpha val="43137"/>
                    </a:srgbClr>
                  </a:outerShdw>
                </a:effectLst>
              </a:rPr>
              <a:t>Continued Support for Full-time Administrator Support </a:t>
            </a:r>
            <a:r>
              <a:rPr lang="en-US" sz="2700" dirty="0" err="1" smtClean="0">
                <a:solidFill>
                  <a:srgbClr val="981E32"/>
                </a:solidFill>
                <a:effectLst>
                  <a:outerShdw blurRad="38100" dist="38100" dir="2700000" algn="tl">
                    <a:srgbClr val="000000">
                      <a:alpha val="43137"/>
                    </a:srgbClr>
                  </a:outerShdw>
                </a:effectLst>
              </a:rPr>
              <a:t>Paraeducator</a:t>
            </a:r>
            <a:endParaRPr lang="en-US" sz="2700" dirty="0">
              <a:solidFill>
                <a:srgbClr val="981E32"/>
              </a:solidFill>
              <a:effectLst>
                <a:outerShdw blurRad="38100" dist="38100" dir="2700000" algn="tl">
                  <a:srgbClr val="000000">
                    <a:alpha val="43137"/>
                  </a:srgbClr>
                </a:outerShdw>
              </a:effectLst>
            </a:endParaRPr>
          </a:p>
          <a:p>
            <a:pPr lvl="1">
              <a:buClr>
                <a:srgbClr val="53565A"/>
              </a:buClr>
              <a:buFont typeface="Wingdings" panose="05000000000000000000" pitchFamily="2" charset="2"/>
              <a:buChar char="q"/>
            </a:pPr>
            <a:r>
              <a:rPr lang="en-US" sz="2400" dirty="0" smtClean="0">
                <a:solidFill>
                  <a:srgbClr val="981E32"/>
                </a:solidFill>
              </a:rPr>
              <a:t>Attendance and Social/Emotional Support Teams</a:t>
            </a:r>
            <a:endParaRPr lang="en-US" sz="2400" dirty="0">
              <a:solidFill>
                <a:srgbClr val="981E32"/>
              </a:solidFill>
            </a:endParaRPr>
          </a:p>
          <a:p>
            <a:pPr lvl="1">
              <a:buClr>
                <a:srgbClr val="53565A"/>
              </a:buClr>
              <a:buFont typeface="Wingdings" panose="05000000000000000000" pitchFamily="2" charset="2"/>
              <a:buChar char="q"/>
            </a:pPr>
            <a:r>
              <a:rPr lang="en-US" sz="2400" dirty="0" smtClean="0">
                <a:solidFill>
                  <a:srgbClr val="981E32"/>
                </a:solidFill>
              </a:rPr>
              <a:t>Making Connections</a:t>
            </a:r>
          </a:p>
          <a:p>
            <a:pPr>
              <a:buClr>
                <a:srgbClr val="981E32"/>
              </a:buClr>
              <a:buFont typeface="Wingdings" panose="05000000000000000000" pitchFamily="2" charset="2"/>
              <a:buChar char="q"/>
            </a:pPr>
            <a:r>
              <a:rPr lang="en-US" sz="2700" dirty="0">
                <a:solidFill>
                  <a:srgbClr val="981E32"/>
                </a:solidFill>
                <a:effectLst>
                  <a:outerShdw blurRad="38100" dist="38100" dir="2700000" algn="tl">
                    <a:srgbClr val="000000">
                      <a:alpha val="43137"/>
                    </a:srgbClr>
                  </a:outerShdw>
                </a:effectLst>
              </a:rPr>
              <a:t>Support for </a:t>
            </a:r>
            <a:r>
              <a:rPr lang="en-US" sz="2700" dirty="0" smtClean="0">
                <a:solidFill>
                  <a:srgbClr val="981E32"/>
                </a:solidFill>
                <a:effectLst>
                  <a:outerShdw blurRad="38100" dist="38100" dir="2700000" algn="tl">
                    <a:srgbClr val="000000">
                      <a:alpha val="43137"/>
                    </a:srgbClr>
                  </a:outerShdw>
                </a:effectLst>
              </a:rPr>
              <a:t>Non-exclusionary Discipline Practices</a:t>
            </a:r>
            <a:endParaRPr lang="en-US" sz="2700" dirty="0">
              <a:solidFill>
                <a:srgbClr val="981E32"/>
              </a:solidFill>
              <a:effectLst>
                <a:outerShdw blurRad="38100" dist="38100" dir="2700000" algn="tl">
                  <a:srgbClr val="000000">
                    <a:alpha val="43137"/>
                  </a:srgbClr>
                </a:outerShdw>
              </a:effectLst>
            </a:endParaRPr>
          </a:p>
          <a:p>
            <a:pPr lvl="1">
              <a:buClr>
                <a:srgbClr val="53565A"/>
              </a:buClr>
              <a:buFont typeface="Wingdings" panose="05000000000000000000" pitchFamily="2" charset="2"/>
              <a:buChar char="q"/>
            </a:pPr>
            <a:r>
              <a:rPr lang="en-US" sz="2400" dirty="0">
                <a:solidFill>
                  <a:srgbClr val="981E32"/>
                </a:solidFill>
              </a:rPr>
              <a:t>Restorative </a:t>
            </a:r>
            <a:r>
              <a:rPr lang="en-US" sz="2400" dirty="0" smtClean="0">
                <a:solidFill>
                  <a:srgbClr val="981E32"/>
                </a:solidFill>
              </a:rPr>
              <a:t>Justice Specialist</a:t>
            </a:r>
            <a:endParaRPr lang="en-US" sz="2400" dirty="0">
              <a:solidFill>
                <a:srgbClr val="981E32"/>
              </a:solidFill>
            </a:endParaRPr>
          </a:p>
          <a:p>
            <a:pPr lvl="0">
              <a:buClr>
                <a:srgbClr val="981E32"/>
              </a:buClr>
              <a:buFont typeface="Wingdings" panose="05000000000000000000" pitchFamily="2" charset="2"/>
              <a:buChar char="q"/>
            </a:pPr>
            <a:r>
              <a:rPr lang="en-US" sz="2700" dirty="0" smtClean="0">
                <a:solidFill>
                  <a:srgbClr val="981E32"/>
                </a:solidFill>
                <a:effectLst>
                  <a:outerShdw blurRad="38100" dist="38100" dir="2700000" algn="tl">
                    <a:srgbClr val="000000">
                      <a:alpha val="43137"/>
                    </a:srgbClr>
                  </a:outerShdw>
                </a:effectLst>
              </a:rPr>
              <a:t>Continued Cross-district Collaboration for Content Teams</a:t>
            </a:r>
          </a:p>
        </p:txBody>
      </p:sp>
    </p:spTree>
    <p:extLst>
      <p:ext uri="{BB962C8B-B14F-4D97-AF65-F5344CB8AC3E}">
        <p14:creationId xmlns:p14="http://schemas.microsoft.com/office/powerpoint/2010/main" val="14910987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Our Why</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quarter" idx="1"/>
          </p:nvPr>
        </p:nvSpPr>
        <p:spPr>
          <a:xfrm>
            <a:off x="612648" y="1600200"/>
            <a:ext cx="8153400" cy="3629199"/>
          </a:xfrm>
          <a:prstGeom prst="rect">
            <a:avLst/>
          </a:prstGeom>
        </p:spPr>
        <p:txBody>
          <a:bodyPr wrap="square">
            <a:spAutoFit/>
          </a:bodyPr>
          <a:lstStyle/>
          <a:p>
            <a:r>
              <a:rPr lang="en-US" sz="3200" dirty="0">
                <a:solidFill>
                  <a:srgbClr val="333333"/>
                </a:solidFill>
                <a:latin typeface="Georgia" panose="02040502050405020303" pitchFamily="18" charset="0"/>
              </a:rPr>
              <a:t>“What the best and wisest parent wants for his own child, that must the community want for all of its children. Any other ideal for our schools is narrow and unlovely; acted upon it destroys our </a:t>
            </a:r>
            <a:r>
              <a:rPr lang="en-US" sz="3200" dirty="0" smtClean="0">
                <a:solidFill>
                  <a:srgbClr val="333333"/>
                </a:solidFill>
                <a:latin typeface="Georgia" panose="02040502050405020303" pitchFamily="18" charset="0"/>
              </a:rPr>
              <a:t>democracy.” </a:t>
            </a:r>
            <a:endParaRPr lang="en-US" sz="3200" dirty="0">
              <a:solidFill>
                <a:srgbClr val="333333"/>
              </a:solidFill>
              <a:latin typeface="Georgia" panose="02040502050405020303" pitchFamily="18" charset="0"/>
            </a:endParaRPr>
          </a:p>
          <a:p>
            <a:pPr marL="0" indent="0">
              <a:buNone/>
            </a:pPr>
            <a:r>
              <a:rPr lang="en-US" sz="3200" dirty="0">
                <a:solidFill>
                  <a:srgbClr val="333333"/>
                </a:solidFill>
                <a:latin typeface="Georgia" panose="02040502050405020303" pitchFamily="18" charset="0"/>
              </a:rPr>
              <a:t>		</a:t>
            </a:r>
            <a:r>
              <a:rPr lang="en-US" sz="2400" dirty="0">
                <a:solidFill>
                  <a:srgbClr val="333333"/>
                </a:solidFill>
                <a:latin typeface="Georgia" panose="02040502050405020303" pitchFamily="18" charset="0"/>
              </a:rPr>
              <a:t>-John Dewey in </a:t>
            </a:r>
            <a:r>
              <a:rPr lang="en-US" sz="2400" i="1" dirty="0">
                <a:solidFill>
                  <a:srgbClr val="333333"/>
                </a:solidFill>
                <a:latin typeface="Georgia" panose="02040502050405020303" pitchFamily="18" charset="0"/>
              </a:rPr>
              <a:t>The School </a:t>
            </a:r>
            <a:r>
              <a:rPr lang="en-US" sz="2400" i="1" dirty="0" smtClean="0">
                <a:solidFill>
                  <a:srgbClr val="333333"/>
                </a:solidFill>
                <a:latin typeface="Georgia" panose="02040502050405020303" pitchFamily="18" charset="0"/>
              </a:rPr>
              <a:t>and Society</a:t>
            </a:r>
            <a:r>
              <a:rPr lang="en-US" sz="2400" dirty="0">
                <a:solidFill>
                  <a:srgbClr val="333333"/>
                </a:solidFill>
                <a:latin typeface="Georgia" panose="02040502050405020303" pitchFamily="18" charset="0"/>
              </a:rPr>
              <a:t>, 1907</a:t>
            </a:r>
            <a:endParaRPr lang="en-US"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6782" r="3898" b="5663"/>
          <a:stretch/>
        </p:blipFill>
        <p:spPr>
          <a:xfrm>
            <a:off x="186291" y="1686780"/>
            <a:ext cx="4727676" cy="249247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9785" b="27742"/>
          <a:stretch/>
        </p:blipFill>
        <p:spPr>
          <a:xfrm>
            <a:off x="4090621" y="2761623"/>
            <a:ext cx="4198286" cy="336263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3750" r="28770" b="25686"/>
          <a:stretch/>
        </p:blipFill>
        <p:spPr>
          <a:xfrm>
            <a:off x="550784" y="3084758"/>
            <a:ext cx="5007896" cy="319354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5599" r="1" b="19313"/>
          <a:stretch/>
        </p:blipFill>
        <p:spPr>
          <a:xfrm>
            <a:off x="3689014" y="1623891"/>
            <a:ext cx="5304921" cy="3193627"/>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1875" t="-2500" r="5625" b="1"/>
          <a:stretch/>
        </p:blipFill>
        <p:spPr>
          <a:xfrm>
            <a:off x="2423988" y="2211577"/>
            <a:ext cx="3874703" cy="4108522"/>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22419" t="30394" r="23280" b="560"/>
          <a:stretch/>
        </p:blipFill>
        <p:spPr>
          <a:xfrm>
            <a:off x="4466416" y="2338420"/>
            <a:ext cx="4413576" cy="42090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8992" t="7299"/>
          <a:stretch/>
        </p:blipFill>
        <p:spPr>
          <a:xfrm>
            <a:off x="1529781" y="2402613"/>
            <a:ext cx="5293925" cy="4044329"/>
          </a:xfrm>
          <a:prstGeom prst="rect">
            <a:avLst/>
          </a:prstGeom>
        </p:spPr>
      </p:pic>
    </p:spTree>
    <p:extLst>
      <p:ext uri="{BB962C8B-B14F-4D97-AF65-F5344CB8AC3E}">
        <p14:creationId xmlns:p14="http://schemas.microsoft.com/office/powerpoint/2010/main" val="5460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ppt_y</p:attrName>
                                        </p:attrNameLst>
                                      </p:cBhvr>
                                      <p:tavLst>
                                        <p:tav tm="0">
                                          <p:val>
                                            <p:strVal val="#ppt_y+#ppt_h*1.125000"/>
                                          </p:val>
                                        </p:tav>
                                        <p:tav tm="100000">
                                          <p:val>
                                            <p:strVal val="#ppt_y"/>
                                          </p:val>
                                        </p:tav>
                                      </p:tavLst>
                                    </p:anim>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r>
              <a:rPr lang="en-US">
                <a:effectLst>
                  <a:outerShdw blurRad="38100" dist="38100" dir="2700000" algn="tl">
                    <a:srgbClr val="000000">
                      <a:alpha val="43137"/>
                    </a:srgbClr>
                  </a:outerShdw>
                </a:effectLst>
              </a:rPr>
              <a:t>Cascade High School</a:t>
            </a:r>
          </a:p>
        </p:txBody>
      </p:sp>
    </p:spTree>
    <p:extLst>
      <p:ext uri="{BB962C8B-B14F-4D97-AF65-F5344CB8AC3E}">
        <p14:creationId xmlns:p14="http://schemas.microsoft.com/office/powerpoint/2010/main" val="14648398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4">
      <a:dk1>
        <a:srgbClr val="981E32"/>
      </a:dk1>
      <a:lt1>
        <a:srgbClr val="FFFFFF"/>
      </a:lt1>
      <a:dk2>
        <a:srgbClr val="981E32"/>
      </a:dk2>
      <a:lt2>
        <a:srgbClr val="FFFFFF"/>
      </a:lt2>
      <a:accent1>
        <a:srgbClr val="53565A"/>
      </a:accent1>
      <a:accent2>
        <a:srgbClr val="981E32"/>
      </a:accent2>
      <a:accent3>
        <a:srgbClr val="981E32"/>
      </a:accent3>
      <a:accent4>
        <a:srgbClr val="53565A"/>
      </a:accent4>
      <a:accent5>
        <a:srgbClr val="2F2B20"/>
      </a:accent5>
      <a:accent6>
        <a:srgbClr val="FFFFFF"/>
      </a:accent6>
      <a:hlink>
        <a:srgbClr val="FFFF00"/>
      </a:hlink>
      <a:folHlink>
        <a:srgbClr val="00B0F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2236</TotalTime>
  <Words>5301</Words>
  <Application>Microsoft Office PowerPoint</Application>
  <PresentationFormat>On-screen Show (4:3)</PresentationFormat>
  <Paragraphs>531</Paragraphs>
  <Slides>92</Slides>
  <Notes>92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92</vt:i4>
      </vt:variant>
    </vt:vector>
  </HeadingPairs>
  <TitlesOfParts>
    <vt:vector size="101" baseType="lpstr">
      <vt:lpstr>Arial</vt:lpstr>
      <vt:lpstr>Calibri</vt:lpstr>
      <vt:lpstr>Georgia</vt:lpstr>
      <vt:lpstr>Times</vt:lpstr>
      <vt:lpstr>Times New Roman</vt:lpstr>
      <vt:lpstr>Tw Cen MT</vt:lpstr>
      <vt:lpstr>Wingdings</vt:lpstr>
      <vt:lpstr>Wingdings 2</vt:lpstr>
      <vt:lpstr>Median</vt:lpstr>
      <vt:lpstr>Cascade High School State of the School Review</vt:lpstr>
      <vt:lpstr>Welcome</vt:lpstr>
      <vt:lpstr>Our Why</vt:lpstr>
      <vt:lpstr>Continuous Improvement Model</vt:lpstr>
      <vt:lpstr>Demographic Trends</vt:lpstr>
      <vt:lpstr>Graduation Rate</vt:lpstr>
      <vt:lpstr>2016 Grad Rate vs 5-Year Trend</vt:lpstr>
      <vt:lpstr>Graduation Rate</vt:lpstr>
      <vt:lpstr>AP Participation</vt:lpstr>
      <vt:lpstr>AP Equity Efforts</vt:lpstr>
      <vt:lpstr>College Board</vt:lpstr>
      <vt:lpstr>CHART Data</vt:lpstr>
      <vt:lpstr>CHART Data</vt:lpstr>
      <vt:lpstr>CHART Data</vt:lpstr>
      <vt:lpstr>At a glance</vt:lpstr>
      <vt:lpstr>Literacy</vt:lpstr>
      <vt:lpstr>Equity Target ELA</vt:lpstr>
      <vt:lpstr>Literacy Data</vt:lpstr>
      <vt:lpstr>Literacy Data</vt:lpstr>
      <vt:lpstr>Literacy Data</vt:lpstr>
      <vt:lpstr>Literacy Data</vt:lpstr>
      <vt:lpstr>Literacy Data</vt:lpstr>
      <vt:lpstr>Literacy School Improvement Actions</vt:lpstr>
      <vt:lpstr>Literacy School Improvement Actions</vt:lpstr>
      <vt:lpstr>Evidence of Teamwork</vt:lpstr>
      <vt:lpstr>Outcomes (Data) – Summer Reading</vt:lpstr>
      <vt:lpstr>Outcomes (Data) – Library Circulation</vt:lpstr>
      <vt:lpstr>Math</vt:lpstr>
      <vt:lpstr>Equity Target Math</vt:lpstr>
      <vt:lpstr>Math SBA Outcomes</vt:lpstr>
      <vt:lpstr>Math SBA Outcomes</vt:lpstr>
      <vt:lpstr>Math SBA Claims Trend</vt:lpstr>
      <vt:lpstr>1 FINC by Department</vt:lpstr>
      <vt:lpstr>Math School Improvement Actions</vt:lpstr>
      <vt:lpstr>Evidence of Teamwork</vt:lpstr>
      <vt:lpstr>Evidence of Teamwork</vt:lpstr>
      <vt:lpstr>Evidence of Teamwork</vt:lpstr>
      <vt:lpstr>Algebra I Data</vt:lpstr>
      <vt:lpstr>Intensified Coursework</vt:lpstr>
      <vt:lpstr>Science</vt:lpstr>
      <vt:lpstr>Science Data</vt:lpstr>
      <vt:lpstr>Science Data</vt:lpstr>
      <vt:lpstr>Science Data</vt:lpstr>
      <vt:lpstr>Science School Improvement Actions</vt:lpstr>
      <vt:lpstr>Evidence of Teamwork</vt:lpstr>
      <vt:lpstr>Evidence of Teamwork</vt:lpstr>
      <vt:lpstr>Evidence of Teamwork</vt:lpstr>
      <vt:lpstr>Evidence of Teamwork</vt:lpstr>
      <vt:lpstr>Evidence of Teamwork</vt:lpstr>
      <vt:lpstr>Outcomes (Data)</vt:lpstr>
      <vt:lpstr>Outcomes (Data)</vt:lpstr>
      <vt:lpstr>Outcomes (Data)</vt:lpstr>
      <vt:lpstr>Multi-Tiered System of Supports</vt:lpstr>
      <vt:lpstr>Multi-tiered System of Supports</vt:lpstr>
      <vt:lpstr>On-time Graduation </vt:lpstr>
      <vt:lpstr>Graduation Rate</vt:lpstr>
      <vt:lpstr>Poverty vs. 2016 Grad Rate</vt:lpstr>
      <vt:lpstr>Data</vt:lpstr>
      <vt:lpstr>Data</vt:lpstr>
      <vt:lpstr>On-Time Graduation School Improvement Action Items</vt:lpstr>
      <vt:lpstr>Evidence of Teamwork:  MTSS</vt:lpstr>
      <vt:lpstr>Outcomes</vt:lpstr>
      <vt:lpstr>Attendance</vt:lpstr>
      <vt:lpstr>Data</vt:lpstr>
      <vt:lpstr>Attendance School Improvement Action Items</vt:lpstr>
      <vt:lpstr>Evidence of Teamwork</vt:lpstr>
      <vt:lpstr>Outcomes</vt:lpstr>
      <vt:lpstr>Discipline</vt:lpstr>
      <vt:lpstr>Data:  In-School Suspension</vt:lpstr>
      <vt:lpstr>Data:  Emergency Expulsion</vt:lpstr>
      <vt:lpstr>Data:  Suspension &amp; Expulsion</vt:lpstr>
      <vt:lpstr>Data:  Non-Discretionary Suspension and Expulsion</vt:lpstr>
      <vt:lpstr>Data: Discretionary Suspension &amp; Expulsion</vt:lpstr>
      <vt:lpstr>Discipline School Improvement Action Items</vt:lpstr>
      <vt:lpstr>Evidence of Teamwork</vt:lpstr>
      <vt:lpstr>Evidence of Teamwork</vt:lpstr>
      <vt:lpstr>Evidence of Teamwork</vt:lpstr>
      <vt:lpstr>Outcomes</vt:lpstr>
      <vt:lpstr>Outcomes</vt:lpstr>
      <vt:lpstr>Social Emotional Supports</vt:lpstr>
      <vt:lpstr>Social Emotional Learning Survey</vt:lpstr>
      <vt:lpstr>Overall Results</vt:lpstr>
      <vt:lpstr>Overall Results</vt:lpstr>
      <vt:lpstr>Social Emotional School Improvement Action Items</vt:lpstr>
      <vt:lpstr>Evidence of Teamwork</vt:lpstr>
      <vt:lpstr>Outcomes</vt:lpstr>
      <vt:lpstr>Continuous Improvement Model</vt:lpstr>
      <vt:lpstr>Monitoring: LIF Notes</vt:lpstr>
      <vt:lpstr>Thank you!</vt:lpstr>
      <vt:lpstr>Supports Needed</vt:lpstr>
      <vt:lpstr>Our Why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Cascade High School State of the School Review</dc:title>
  <dc:creator>Takayoshi, Michael</dc:creator>
  <cp:lastModifiedBy>Woods, Cathy A.</cp:lastModifiedBy>
  <cp:revision>172</cp:revision>
  <cp:lastPrinted>2017-01-18T17:07:21Z</cp:lastPrinted>
  <dcterms:modified xsi:type="dcterms:W3CDTF">2017-01-24T21:37:22Z</dcterms:modified>
</cp:coreProperties>
</file>